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1" r:id="rId3"/>
    <p:sldId id="283" r:id="rId4"/>
    <p:sldId id="259" r:id="rId5"/>
    <p:sldId id="260" r:id="rId6"/>
    <p:sldId id="261" r:id="rId7"/>
    <p:sldId id="262" r:id="rId8"/>
    <p:sldId id="278" r:id="rId9"/>
    <p:sldId id="266" r:id="rId10"/>
    <p:sldId id="284" r:id="rId11"/>
    <p:sldId id="285" r:id="rId12"/>
    <p:sldId id="273" r:id="rId13"/>
    <p:sldId id="275" r:id="rId14"/>
    <p:sldId id="268" r:id="rId15"/>
    <p:sldId id="272" r:id="rId16"/>
    <p:sldId id="282" r:id="rId17"/>
    <p:sldId id="277"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B8D"/>
    <a:srgbClr val="963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9" d="100"/>
          <a:sy n="69" d="100"/>
        </p:scale>
        <p:origin x="-78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95E6A-CE44-40A6-A087-15771B24E9CF}" type="datetimeFigureOut">
              <a:rPr lang="vi-VN" smtClean="0"/>
              <a:pPr/>
              <a:t>13/01/2022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A4659-B0AE-469F-B1A1-218E64933988}" type="slidenum">
              <a:rPr lang="vi-VN" smtClean="0"/>
              <a:pPr/>
              <a:t>‹#›</a:t>
            </a:fld>
            <a:endParaRPr lang="vi-VN"/>
          </a:p>
        </p:txBody>
      </p:sp>
    </p:spTree>
    <p:extLst>
      <p:ext uri="{BB962C8B-B14F-4D97-AF65-F5344CB8AC3E}">
        <p14:creationId xmlns:p14="http://schemas.microsoft.com/office/powerpoint/2010/main" val="27176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393815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364761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135219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229320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411490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100661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219417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142463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313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358629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BC7EC0-211C-4908-B663-095640CFB637}" type="datetimeFigureOut">
              <a:rPr lang="vi-VN" smtClean="0"/>
              <a:pPr/>
              <a:t>13/01/2022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C5DF28-419E-469A-B17B-C3ACA3701FAB}" type="slidenum">
              <a:rPr lang="vi-VN" smtClean="0"/>
              <a:pPr/>
              <a:t>‹#›</a:t>
            </a:fld>
            <a:endParaRPr lang="vi-VN"/>
          </a:p>
        </p:txBody>
      </p:sp>
    </p:spTree>
    <p:extLst>
      <p:ext uri="{BB962C8B-B14F-4D97-AF65-F5344CB8AC3E}">
        <p14:creationId xmlns:p14="http://schemas.microsoft.com/office/powerpoint/2010/main" val="211181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C7EC0-211C-4908-B663-095640CFB637}" type="datetimeFigureOut">
              <a:rPr lang="vi-VN" smtClean="0"/>
              <a:pPr/>
              <a:t>13/01/2022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5DF28-419E-469A-B17B-C3ACA3701FAB}" type="slidenum">
              <a:rPr lang="vi-VN" smtClean="0"/>
              <a:pPr/>
              <a:t>‹#›</a:t>
            </a:fld>
            <a:endParaRPr lang="vi-VN"/>
          </a:p>
        </p:txBody>
      </p:sp>
    </p:spTree>
    <p:extLst>
      <p:ext uri="{BB962C8B-B14F-4D97-AF65-F5344CB8AC3E}">
        <p14:creationId xmlns:p14="http://schemas.microsoft.com/office/powerpoint/2010/main" val="98929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descr="Background mầm non đẹp - Phụ Kiện MacBook Chính Hã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Background mầm non đẹp - Phụ Kiện MacBook Chính Hã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Tuyển Sinh Mầm Non Giáo Dục Mầm Non Lớp Lưu Ký Lớp Mầm Non Ảnh Nền, Ghi  Danh Trường Mầm Non, Giáo Dục Mầm Non, Lớp Lưu Ký Hình nền Vector để"/>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Rectangle 4"/>
          <p:cNvSpPr/>
          <p:nvPr/>
        </p:nvSpPr>
        <p:spPr>
          <a:xfrm>
            <a:off x="2033421" y="756478"/>
            <a:ext cx="8241323"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dirty="0" smtClean="0">
                <a:ln w="11430"/>
                <a:solidFill>
                  <a:srgbClr val="7030A0"/>
                </a:solidFill>
                <a:effectLst>
                  <a:outerShdw blurRad="76200" dist="50800" dir="5400000" algn="tl" rotWithShape="0">
                    <a:srgbClr val="000000">
                      <a:alpha val="65000"/>
                    </a:srgbClr>
                  </a:outerShdw>
                </a:effectLst>
              </a:rPr>
              <a:t>CHÀO MỪNG CÁC EM</a:t>
            </a:r>
            <a:endParaRPr lang="en-US" sz="7200" b="1" cap="none" spc="50" dirty="0">
              <a:ln w="11430"/>
              <a:solidFill>
                <a:srgbClr val="7030A0"/>
              </a:solidFill>
              <a:effectLst>
                <a:outerShdw blurRad="76200" dist="50800" dir="5400000" algn="tl" rotWithShape="0">
                  <a:srgbClr val="000000">
                    <a:alpha val="65000"/>
                  </a:srgbClr>
                </a:outerShdw>
              </a:effectLst>
            </a:endParaRPr>
          </a:p>
        </p:txBody>
      </p:sp>
      <p:sp>
        <p:nvSpPr>
          <p:cNvPr id="6" name="Rectangle 5"/>
          <p:cNvSpPr/>
          <p:nvPr/>
        </p:nvSpPr>
        <p:spPr>
          <a:xfrm>
            <a:off x="368744" y="2268746"/>
            <a:ext cx="11371385" cy="923330"/>
          </a:xfrm>
          <a:prstGeom prst="rect">
            <a:avLst/>
          </a:prstGeom>
          <a:noFill/>
        </p:spPr>
        <p:txBody>
          <a:bodyPr spcFirstLastPara="1" wrap="none" lIns="91440" tIns="45720" rIns="91440" bIns="45720" numCol="1">
            <a:prstTxWarp prst="textArchUp">
              <a:avLst>
                <a:gd name="adj" fmla="val 10785328"/>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50" dirty="0" smtClean="0">
                <a:ln w="11430"/>
                <a:solidFill>
                  <a:srgbClr val="7030A0"/>
                </a:solidFill>
                <a:effectLst>
                  <a:outerShdw blurRad="76200" dist="50800" dir="5400000" algn="tl" rotWithShape="0">
                    <a:srgbClr val="000000">
                      <a:alpha val="65000"/>
                    </a:srgbClr>
                  </a:outerShdw>
                </a:effectLst>
              </a:rPr>
              <a:t>ĐẾN VỚI TIẾT HỌC HÔM NAY!</a:t>
            </a:r>
            <a:endParaRPr lang="en-US" sz="7200" b="1" cap="none" spc="50" dirty="0">
              <a:ln w="11430"/>
              <a:solidFill>
                <a:srgbClr val="7030A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238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46097" y="446217"/>
            <a:ext cx="5160387" cy="1569660"/>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86</a:t>
            </a:r>
            <a:r>
              <a:rPr lang="en-US" sz="7200" b="1" dirty="0" smtClean="0">
                <a:latin typeface="VNI-Avo" pitchFamily="2" charset="0"/>
                <a:cs typeface="Times New Roman" panose="02020603050405020304" pitchFamily="18" charset="0"/>
              </a:rPr>
              <a:t>:</a:t>
            </a:r>
            <a:r>
              <a:rPr lang="en-US" sz="9600" b="1" dirty="0" smtClean="0">
                <a:latin typeface="VNI-Avo" pitchFamily="2" charset="0"/>
                <a:cs typeface="Times New Roman" panose="02020603050405020304" pitchFamily="18" charset="0"/>
              </a:rPr>
              <a:t>   </a:t>
            </a:r>
            <a:endParaRPr lang="vi-VN" sz="115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450981" y="1488075"/>
            <a:ext cx="8012283" cy="2862322"/>
          </a:xfrm>
          <a:prstGeom prst="rect">
            <a:avLst/>
          </a:prstGeom>
        </p:spPr>
        <p:txBody>
          <a:bodyPr wrap="square">
            <a:spAutoFit/>
          </a:bodyPr>
          <a:lstStyle/>
          <a:p>
            <a:r>
              <a:rPr lang="en-US" sz="18000" b="1" dirty="0" smtClean="0">
                <a:solidFill>
                  <a:srgbClr val="FF0000"/>
                </a:solidFill>
                <a:latin typeface="VNI-Avo" pitchFamily="2" charset="0"/>
                <a:cs typeface="Times New Roman" panose="02020603050405020304" pitchFamily="18" charset="0"/>
              </a:rPr>
              <a:t>ui  öi</a:t>
            </a:r>
            <a:endParaRPr lang="vi-VN" sz="18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162768" y="3922735"/>
            <a:ext cx="3421129" cy="1015663"/>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    </a:t>
            </a:r>
            <a:r>
              <a:rPr lang="en-US" sz="6000" b="1" dirty="0" smtClean="0">
                <a:latin typeface="VNI-Avo" pitchFamily="2" charset="0"/>
                <a:cs typeface="Times New Roman" panose="02020603050405020304" pitchFamily="18" charset="0"/>
              </a:rPr>
              <a:t>(Tieát 2)</a:t>
            </a:r>
            <a:endParaRPr lang="vi-VN" sz="8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2662339" y="-4372"/>
            <a:ext cx="2992326" cy="2215991"/>
          </a:xfrm>
          <a:prstGeom prst="rect">
            <a:avLst/>
          </a:prstGeom>
        </p:spPr>
        <p:txBody>
          <a:bodyPr wrap="square">
            <a:spAutoFit/>
          </a:bodyPr>
          <a:lstStyle/>
          <a:p>
            <a:r>
              <a:rPr lang="en-US" sz="13800" b="1" dirty="0" smtClean="0">
                <a:solidFill>
                  <a:srgbClr val="FF0000"/>
                </a:solidFill>
                <a:latin typeface="VNI-Avo" pitchFamily="2" charset="0"/>
                <a:cs typeface="Times New Roman" panose="02020603050405020304" pitchFamily="18" charset="0"/>
              </a:rPr>
              <a:t>ui</a:t>
            </a:r>
            <a:endParaRPr lang="vi-VN" sz="13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rot="10800000" flipV="1">
            <a:off x="6349698" y="-4372"/>
            <a:ext cx="2992326" cy="2215991"/>
          </a:xfrm>
          <a:prstGeom prst="rect">
            <a:avLst/>
          </a:prstGeom>
        </p:spPr>
        <p:txBody>
          <a:bodyPr wrap="square">
            <a:spAutoFit/>
          </a:bodyPr>
          <a:lstStyle/>
          <a:p>
            <a:r>
              <a:rPr lang="en-US" sz="13800" b="1" dirty="0" smtClean="0">
                <a:solidFill>
                  <a:schemeClr val="accent2">
                    <a:lumMod val="50000"/>
                  </a:schemeClr>
                </a:solidFill>
                <a:latin typeface="VNI-Avo" pitchFamily="2" charset="0"/>
                <a:cs typeface="Times New Roman" panose="02020603050405020304" pitchFamily="18" charset="0"/>
              </a:rPr>
              <a:t>öi</a:t>
            </a:r>
            <a:endParaRPr lang="vi-VN" sz="138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28379" y="2044949"/>
            <a:ext cx="4567007"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ñoài n</a:t>
            </a:r>
            <a:r>
              <a:rPr lang="en-US" sz="8000" b="1" dirty="0" smtClean="0">
                <a:solidFill>
                  <a:srgbClr val="FF0000"/>
                </a:solidFill>
                <a:latin typeface="VNI-Avo" pitchFamily="2" charset="0"/>
                <a:cs typeface="Times New Roman" panose="02020603050405020304" pitchFamily="18" charset="0"/>
              </a:rPr>
              <a:t>uùi</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07084" y="2043484"/>
            <a:ext cx="3740594"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g</a:t>
            </a:r>
            <a:r>
              <a:rPr lang="en-US" sz="8000" b="1" dirty="0" smtClean="0">
                <a:solidFill>
                  <a:schemeClr val="accent2">
                    <a:lumMod val="50000"/>
                  </a:schemeClr>
                </a:solidFill>
                <a:latin typeface="VNI-Avo" pitchFamily="2" charset="0"/>
                <a:cs typeface="Times New Roman" panose="02020603050405020304" pitchFamily="18" charset="0"/>
              </a:rPr>
              <a:t>öûi</a:t>
            </a:r>
            <a:r>
              <a:rPr lang="en-US" sz="8000" b="1" dirty="0" smtClean="0">
                <a:solidFill>
                  <a:srgbClr val="FF0000"/>
                </a:solidFill>
                <a:latin typeface="VNI-Avo" pitchFamily="2" charset="0"/>
                <a:cs typeface="Times New Roman" panose="02020603050405020304" pitchFamily="18" charset="0"/>
              </a:rPr>
              <a:t> </a:t>
            </a:r>
            <a:r>
              <a:rPr lang="en-US" sz="8000" b="1" dirty="0" smtClean="0">
                <a:latin typeface="VNI-Avo" pitchFamily="2" charset="0"/>
                <a:cs typeface="Times New Roman" panose="02020603050405020304" pitchFamily="18" charset="0"/>
              </a:rPr>
              <a:t>thö</a:t>
            </a:r>
            <a:r>
              <a:rPr lang="en-US" sz="8000" b="1" dirty="0" smtClean="0">
                <a:solidFill>
                  <a:srgbClr val="FF0000"/>
                </a:solidFill>
                <a:latin typeface="VNI-Avo" pitchFamily="2" charset="0"/>
                <a:cs typeface="Times New Roman" panose="02020603050405020304" pitchFamily="18" charset="0"/>
              </a:rPr>
              <a:t> </a:t>
            </a:r>
            <a:endParaRPr lang="vi-VN" sz="8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30885" y="3662652"/>
            <a:ext cx="4776907" cy="1200329"/>
          </a:xfrm>
          <a:prstGeom prst="rect">
            <a:avLst/>
          </a:prstGeom>
          <a:noFill/>
        </p:spPr>
        <p:txBody>
          <a:bodyPr wrap="square" rtlCol="0">
            <a:spAutoFit/>
          </a:bodyPr>
          <a:lstStyle/>
          <a:p>
            <a:r>
              <a:rPr lang="en-US" sz="7200" b="1" dirty="0" smtClean="0">
                <a:latin typeface="VNI-Avo" pitchFamily="2" charset="0"/>
                <a:cs typeface="Times New Roman" panose="02020603050405020304" pitchFamily="18" charset="0"/>
              </a:rPr>
              <a:t>t</a:t>
            </a:r>
            <a:r>
              <a:rPr lang="en-US" sz="7200" b="1" dirty="0" smtClean="0">
                <a:solidFill>
                  <a:srgbClr val="FF0000"/>
                </a:solidFill>
                <a:latin typeface="VNI-Avo" pitchFamily="2" charset="0"/>
                <a:cs typeface="Times New Roman" panose="02020603050405020304" pitchFamily="18" charset="0"/>
              </a:rPr>
              <a:t>uùi</a:t>
            </a:r>
            <a:r>
              <a:rPr lang="en-US" sz="7200" b="1" dirty="0" smtClean="0">
                <a:latin typeface="VNI-Avo" pitchFamily="2" charset="0"/>
                <a:cs typeface="Times New Roman" panose="02020603050405020304" pitchFamily="18" charset="0"/>
              </a:rPr>
              <a:t> xaùch</a:t>
            </a:r>
            <a:endParaRPr lang="vi-VN" sz="7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864923" y="3657870"/>
            <a:ext cx="5120793"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k</a:t>
            </a:r>
            <a:r>
              <a:rPr lang="en-US" sz="7200" b="1" dirty="0" smtClean="0">
                <a:latin typeface="VNI-Avo" pitchFamily="2" charset="0"/>
                <a:cs typeface="Times New Roman" panose="02020603050405020304" pitchFamily="18" charset="0"/>
              </a:rPr>
              <a:t>hung c</a:t>
            </a:r>
            <a:r>
              <a:rPr lang="en-US" sz="7200" b="1" dirty="0" smtClean="0">
                <a:solidFill>
                  <a:schemeClr val="accent2">
                    <a:lumMod val="50000"/>
                  </a:schemeClr>
                </a:solidFill>
                <a:latin typeface="VNI-Avo" pitchFamily="2" charset="0"/>
                <a:cs typeface="Times New Roman" panose="02020603050405020304" pitchFamily="18" charset="0"/>
              </a:rPr>
              <a:t>öûi</a:t>
            </a:r>
            <a:endParaRPr lang="vi-VN" sz="7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93987" y="5157547"/>
            <a:ext cx="5768917"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l</a:t>
            </a:r>
            <a:r>
              <a:rPr lang="en-US" sz="7200" b="1" dirty="0" smtClean="0">
                <a:latin typeface="VNI-Avo" pitchFamily="2" charset="0"/>
                <a:cs typeface="Times New Roman" panose="02020603050405020304" pitchFamily="18" charset="0"/>
              </a:rPr>
              <a:t>au ch</a:t>
            </a:r>
            <a:r>
              <a:rPr lang="en-US" sz="7200" b="1" dirty="0" smtClean="0">
                <a:solidFill>
                  <a:srgbClr val="FF0000"/>
                </a:solidFill>
                <a:latin typeface="VNI-Avo" pitchFamily="2" charset="0"/>
                <a:cs typeface="Times New Roman" panose="02020603050405020304" pitchFamily="18" charset="0"/>
              </a:rPr>
              <a:t>uøi</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834758" y="5127407"/>
            <a:ext cx="5332561" cy="1200329"/>
          </a:xfrm>
          <a:prstGeom prst="rect">
            <a:avLst/>
          </a:prstGeom>
          <a:noFill/>
        </p:spPr>
        <p:txBody>
          <a:bodyPr wrap="square" rtlCol="0">
            <a:spAutoFit/>
          </a:bodyPr>
          <a:lstStyle/>
          <a:p>
            <a:r>
              <a:rPr lang="en-US" sz="7200" b="1" dirty="0" smtClean="0">
                <a:latin typeface="VNI-Avo" pitchFamily="2" charset="0"/>
                <a:cs typeface="Times New Roman" panose="02020603050405020304" pitchFamily="18" charset="0"/>
              </a:rPr>
              <a:t>taàm g</a:t>
            </a:r>
            <a:r>
              <a:rPr lang="en-US" sz="7200" b="1" dirty="0" smtClean="0">
                <a:solidFill>
                  <a:schemeClr val="accent2">
                    <a:lumMod val="50000"/>
                  </a:schemeClr>
                </a:solidFill>
                <a:latin typeface="VNI-Avo" pitchFamily="2" charset="0"/>
                <a:cs typeface="Times New Roman" panose="02020603050405020304" pitchFamily="18" charset="0"/>
              </a:rPr>
              <a:t>öûi</a:t>
            </a:r>
            <a:endParaRPr lang="vi-VN" sz="72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74468" y="1097280"/>
            <a:ext cx="7196202" cy="3631763"/>
          </a:xfrm>
          <a:prstGeom prst="rect">
            <a:avLst/>
          </a:prstGeom>
          <a:noFill/>
        </p:spPr>
        <p:txBody>
          <a:bodyPr wrap="none" rtlCol="0">
            <a:spAutoFit/>
          </a:bodyPr>
          <a:lstStyle/>
          <a:p>
            <a:pPr algn="ctr"/>
            <a:r>
              <a:rPr lang="en-US" sz="11500" b="1" dirty="0" smtClean="0">
                <a:solidFill>
                  <a:srgbClr val="0000FF"/>
                </a:solidFill>
                <a:latin typeface="VNI-Avo" pitchFamily="2" charset="0"/>
              </a:rPr>
              <a:t>Ñoïc baøi </a:t>
            </a:r>
          </a:p>
          <a:p>
            <a:pPr algn="ctr"/>
            <a:r>
              <a:rPr lang="en-US" sz="11500" b="1" dirty="0" smtClean="0">
                <a:solidFill>
                  <a:srgbClr val="0000FF"/>
                </a:solidFill>
                <a:latin typeface="VNI-Avo" pitchFamily="2" charset="0"/>
              </a:rPr>
              <a:t>öùng duïng</a:t>
            </a:r>
            <a:endParaRPr lang="vi-VN" sz="11500" b="1" dirty="0">
              <a:solidFill>
                <a:srgbClr val="0000FF"/>
              </a:solidFill>
            </a:endParaRPr>
          </a:p>
        </p:txBody>
      </p:sp>
    </p:spTree>
    <p:extLst>
      <p:ext uri="{BB962C8B-B14F-4D97-AF65-F5344CB8AC3E}">
        <p14:creationId xmlns:p14="http://schemas.microsoft.com/office/powerpoint/2010/main" val="54420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2555" y="24367"/>
            <a:ext cx="3020379" cy="7694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400" b="1" dirty="0" smtClean="0">
                <a:solidFill>
                  <a:srgbClr val="FF0000"/>
                </a:solidFill>
                <a:latin typeface="VNI-Avo" pitchFamily="2" charset="0"/>
                <a:cs typeface="Times New Roman" panose="02020603050405020304" pitchFamily="18" charset="0"/>
              </a:rPr>
              <a:t>Baãy chuoät</a:t>
            </a:r>
            <a:endParaRPr lang="en-US" sz="4400" b="1" dirty="0">
              <a:solidFill>
                <a:srgbClr val="FF0000"/>
              </a:solidFill>
              <a:latin typeface="VNI-Avo" pitchFamily="2" charset="0"/>
              <a:cs typeface="Times New Roman" panose="02020603050405020304" pitchFamily="18" charset="0"/>
            </a:endParaRPr>
          </a:p>
        </p:txBody>
      </p:sp>
      <p:sp>
        <p:nvSpPr>
          <p:cNvPr id="5" name="Rectangle 4"/>
          <p:cNvSpPr/>
          <p:nvPr/>
        </p:nvSpPr>
        <p:spPr>
          <a:xfrm>
            <a:off x="120771" y="3423694"/>
            <a:ext cx="11697043" cy="34163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3600" dirty="0" smtClean="0">
                <a:latin typeface="VNI-Avo" pitchFamily="2" charset="0"/>
                <a:cs typeface="Times New Roman" panose="02020603050405020304" pitchFamily="18" charset="0"/>
              </a:rPr>
              <a:t>   Chuoät gaëm hoûng ñoà ñaïc. Bon raát böïc. Caäu beøn laáy moät caùi baãy. Roài Bon luùi huùi nöôùng caù vaø gaøi vaøo trong baãy. Ngöûi thaáy muøi caù thôm, chuoät ta voäi chui vaøo. Baãy saäp ngay xuoáng. Bon vui quaù reo leân:</a:t>
            </a:r>
          </a:p>
          <a:p>
            <a:pPr algn="just"/>
            <a:r>
              <a:rPr lang="en-US" sz="3600" dirty="0" smtClean="0">
                <a:latin typeface="VNI-Avo" pitchFamily="2" charset="0"/>
                <a:cs typeface="Times New Roman" panose="02020603050405020304" pitchFamily="18" charset="0"/>
              </a:rPr>
              <a:t>   - Chuoät maéc baãy roài!</a:t>
            </a:r>
          </a:p>
        </p:txBody>
      </p:sp>
      <p:pic>
        <p:nvPicPr>
          <p:cNvPr id="11" name="Picture 10"/>
          <p:cNvPicPr>
            <a:picLocks noChangeAspect="1"/>
          </p:cNvPicPr>
          <p:nvPr/>
        </p:nvPicPr>
        <p:blipFill rotWithShape="1">
          <a:blip r:embed="rId2"/>
          <a:srcRect l="40964" t="27307" r="38705" b="35863"/>
          <a:stretch/>
        </p:blipFill>
        <p:spPr>
          <a:xfrm>
            <a:off x="4370179" y="1346953"/>
            <a:ext cx="3392764" cy="213811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rotWithShape="1">
          <a:blip r:embed="rId3"/>
          <a:srcRect l="43683" t="32367" r="37869" b="33705"/>
          <a:stretch/>
        </p:blipFill>
        <p:spPr>
          <a:xfrm rot="534964">
            <a:off x="7443870" y="300511"/>
            <a:ext cx="4094011" cy="2772279"/>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rotWithShape="1">
          <a:blip r:embed="rId4"/>
          <a:srcRect l="37116" t="30059" r="38287" b="34673"/>
          <a:stretch/>
        </p:blipFill>
        <p:spPr>
          <a:xfrm>
            <a:off x="1080973" y="345058"/>
            <a:ext cx="3180476" cy="2823756"/>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9" name="Cloud Callout 28"/>
          <p:cNvSpPr/>
          <p:nvPr/>
        </p:nvSpPr>
        <p:spPr>
          <a:xfrm>
            <a:off x="6763014" y="521821"/>
            <a:ext cx="5358170" cy="1960816"/>
          </a:xfrm>
          <a:prstGeom prst="cloudCallout">
            <a:avLst>
              <a:gd name="adj1" fmla="val 34994"/>
              <a:gd name="adj2" fmla="val 18516"/>
            </a:avLst>
          </a:prstGeom>
          <a:solidFill>
            <a:schemeClr val="accent1">
              <a:lumMod val="20000"/>
              <a:lumOff val="8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latin typeface="Vni 01 LinotypeZapfino one" pitchFamily="2" charset="2"/>
            </a:endParaRPr>
          </a:p>
        </p:txBody>
      </p:sp>
      <p:sp>
        <p:nvSpPr>
          <p:cNvPr id="30" name="TextBox 29"/>
          <p:cNvSpPr txBox="1"/>
          <p:nvPr/>
        </p:nvSpPr>
        <p:spPr>
          <a:xfrm>
            <a:off x="7212398" y="943526"/>
            <a:ext cx="4570238" cy="1200329"/>
          </a:xfrm>
          <a:prstGeom prst="rect">
            <a:avLst/>
          </a:prstGeom>
          <a:noFill/>
        </p:spPr>
        <p:txBody>
          <a:bodyPr wrap="square" rtlCol="0">
            <a:spAutoFit/>
          </a:bodyPr>
          <a:lstStyle/>
          <a:p>
            <a:pPr algn="ctr"/>
            <a:r>
              <a:rPr lang="en-US" sz="3600" b="1" dirty="0" smtClean="0">
                <a:latin typeface="VNI-Avo" pitchFamily="2" charset="0"/>
                <a:cs typeface="Times New Roman" panose="02020603050405020304" pitchFamily="18" charset="0"/>
              </a:rPr>
              <a:t>Bon </a:t>
            </a:r>
            <a:r>
              <a:rPr lang="en-US" sz="3600" b="1" dirty="0" smtClean="0">
                <a:solidFill>
                  <a:srgbClr val="FF0000"/>
                </a:solidFill>
                <a:latin typeface="VNI-Avo" pitchFamily="2" charset="0"/>
                <a:cs typeface="Times New Roman" panose="02020603050405020304" pitchFamily="18" charset="0"/>
              </a:rPr>
              <a:t>laøm gì </a:t>
            </a:r>
            <a:r>
              <a:rPr lang="en-US" sz="3600" b="1" dirty="0" smtClean="0">
                <a:latin typeface="VNI-Avo" pitchFamily="2" charset="0"/>
                <a:cs typeface="Times New Roman" panose="02020603050405020304" pitchFamily="18" charset="0"/>
              </a:rPr>
              <a:t>ñeå nhöû chuoät vaøo baãy?</a:t>
            </a:r>
            <a:endParaRPr lang="vi-VN" sz="3600" b="1" dirty="0">
              <a:latin typeface="Vni 01 LinotypeZapfino one" pitchFamily="2" charset="2"/>
              <a:cs typeface="Times New Roman" panose="02020603050405020304" pitchFamily="18" charset="0"/>
            </a:endParaRPr>
          </a:p>
        </p:txBody>
      </p:sp>
      <p:sp>
        <p:nvSpPr>
          <p:cNvPr id="2" name="Rectangle 1"/>
          <p:cNvSpPr/>
          <p:nvPr/>
        </p:nvSpPr>
        <p:spPr>
          <a:xfrm>
            <a:off x="2135165" y="5062848"/>
            <a:ext cx="585417" cy="646331"/>
          </a:xfrm>
          <a:prstGeom prst="rect">
            <a:avLst/>
          </a:prstGeom>
        </p:spPr>
        <p:txBody>
          <a:bodyPr wrap="none">
            <a:spAutoFit/>
          </a:bodyPr>
          <a:lstStyle/>
          <a:p>
            <a:pPr algn="just"/>
            <a:r>
              <a:rPr lang="en-US" sz="3600" dirty="0" err="1" smtClean="0">
                <a:solidFill>
                  <a:srgbClr val="FF0000"/>
                </a:solidFill>
                <a:latin typeface="VNI-Avo" pitchFamily="2" charset="0"/>
                <a:cs typeface="Times New Roman" panose="02020603050405020304" pitchFamily="18" charset="0"/>
              </a:rPr>
              <a:t>ui</a:t>
            </a:r>
            <a:endParaRPr lang="en-US" sz="3600" dirty="0">
              <a:solidFill>
                <a:srgbClr val="FF0000"/>
              </a:solidFill>
              <a:latin typeface="VNI-Avo" pitchFamily="2" charset="0"/>
              <a:cs typeface="Times New Roman" panose="02020603050405020304" pitchFamily="18" charset="0"/>
            </a:endParaRPr>
          </a:p>
        </p:txBody>
      </p:sp>
      <p:sp>
        <p:nvSpPr>
          <p:cNvPr id="15" name="Rectangle 14"/>
          <p:cNvSpPr/>
          <p:nvPr/>
        </p:nvSpPr>
        <p:spPr>
          <a:xfrm>
            <a:off x="10158253" y="5066971"/>
            <a:ext cx="585417" cy="646331"/>
          </a:xfrm>
          <a:prstGeom prst="rect">
            <a:avLst/>
          </a:prstGeom>
        </p:spPr>
        <p:txBody>
          <a:bodyPr wrap="none">
            <a:spAutoFit/>
          </a:bodyPr>
          <a:lstStyle/>
          <a:p>
            <a:pPr algn="just"/>
            <a:r>
              <a:rPr lang="en-US" sz="3600" dirty="0" err="1" smtClean="0">
                <a:solidFill>
                  <a:srgbClr val="FF0000"/>
                </a:solidFill>
                <a:latin typeface="VNI-Avo" pitchFamily="2" charset="0"/>
                <a:cs typeface="Times New Roman" panose="02020603050405020304" pitchFamily="18" charset="0"/>
              </a:rPr>
              <a:t>ui</a:t>
            </a:r>
            <a:endParaRPr lang="en-US" sz="3600" dirty="0">
              <a:solidFill>
                <a:srgbClr val="FF0000"/>
              </a:solidFill>
              <a:latin typeface="VNI-Avo" pitchFamily="2" charset="0"/>
              <a:cs typeface="Times New Roman" panose="02020603050405020304" pitchFamily="18" charset="0"/>
            </a:endParaRPr>
          </a:p>
        </p:txBody>
      </p:sp>
      <p:sp>
        <p:nvSpPr>
          <p:cNvPr id="16" name="Rectangle 15"/>
          <p:cNvSpPr/>
          <p:nvPr/>
        </p:nvSpPr>
        <p:spPr>
          <a:xfrm>
            <a:off x="7487451" y="4517305"/>
            <a:ext cx="585417" cy="646331"/>
          </a:xfrm>
          <a:prstGeom prst="rect">
            <a:avLst/>
          </a:prstGeom>
        </p:spPr>
        <p:txBody>
          <a:bodyPr wrap="none">
            <a:spAutoFit/>
          </a:bodyPr>
          <a:lstStyle/>
          <a:p>
            <a:pPr algn="just"/>
            <a:r>
              <a:rPr lang="en-US" sz="3600" dirty="0" err="1" smtClean="0">
                <a:solidFill>
                  <a:srgbClr val="FF0000"/>
                </a:solidFill>
                <a:latin typeface="VNI-Avo" pitchFamily="2" charset="0"/>
                <a:cs typeface="Times New Roman" panose="02020603050405020304" pitchFamily="18" charset="0"/>
              </a:rPr>
              <a:t>ui</a:t>
            </a:r>
            <a:endParaRPr lang="en-US" sz="3600" dirty="0">
              <a:solidFill>
                <a:srgbClr val="FF0000"/>
              </a:solidFill>
              <a:latin typeface="VNI-Avo" pitchFamily="2" charset="0"/>
              <a:cs typeface="Times New Roman" panose="02020603050405020304" pitchFamily="18" charset="0"/>
            </a:endParaRPr>
          </a:p>
        </p:txBody>
      </p:sp>
      <p:sp>
        <p:nvSpPr>
          <p:cNvPr id="17" name="Rectangle 16"/>
          <p:cNvSpPr/>
          <p:nvPr/>
        </p:nvSpPr>
        <p:spPr>
          <a:xfrm>
            <a:off x="7202807" y="3970564"/>
            <a:ext cx="585417" cy="646331"/>
          </a:xfrm>
          <a:prstGeom prst="rect">
            <a:avLst/>
          </a:prstGeom>
        </p:spPr>
        <p:txBody>
          <a:bodyPr wrap="none">
            <a:spAutoFit/>
          </a:bodyPr>
          <a:lstStyle/>
          <a:p>
            <a:pPr algn="just"/>
            <a:r>
              <a:rPr lang="en-US" sz="3600" dirty="0" smtClean="0">
                <a:solidFill>
                  <a:srgbClr val="FF0000"/>
                </a:solidFill>
                <a:latin typeface="VNI-Avo" pitchFamily="2" charset="0"/>
                <a:cs typeface="Times New Roman" panose="02020603050405020304" pitchFamily="18" charset="0"/>
              </a:rPr>
              <a:t>ui</a:t>
            </a:r>
            <a:endParaRPr lang="en-US" sz="3600" dirty="0">
              <a:solidFill>
                <a:srgbClr val="FF0000"/>
              </a:solidFill>
              <a:latin typeface="VNI-Avo" pitchFamily="2" charset="0"/>
              <a:cs typeface="Times New Roman" panose="02020603050405020304" pitchFamily="18" charset="0"/>
            </a:endParaRPr>
          </a:p>
        </p:txBody>
      </p:sp>
      <p:sp>
        <p:nvSpPr>
          <p:cNvPr id="18" name="Rectangle 17"/>
          <p:cNvSpPr/>
          <p:nvPr/>
        </p:nvSpPr>
        <p:spPr>
          <a:xfrm>
            <a:off x="8051429" y="3970563"/>
            <a:ext cx="585417" cy="646331"/>
          </a:xfrm>
          <a:prstGeom prst="rect">
            <a:avLst/>
          </a:prstGeom>
        </p:spPr>
        <p:txBody>
          <a:bodyPr wrap="none">
            <a:spAutoFit/>
          </a:bodyPr>
          <a:lstStyle/>
          <a:p>
            <a:pPr algn="just"/>
            <a:r>
              <a:rPr lang="en-US" sz="3600" dirty="0" smtClean="0">
                <a:solidFill>
                  <a:srgbClr val="FF0000"/>
                </a:solidFill>
                <a:latin typeface="VNI-Avo" pitchFamily="2" charset="0"/>
                <a:cs typeface="Times New Roman" panose="02020603050405020304" pitchFamily="18" charset="0"/>
              </a:rPr>
              <a:t>ui</a:t>
            </a:r>
            <a:endParaRPr lang="en-US" sz="3600" dirty="0">
              <a:solidFill>
                <a:srgbClr val="FF0000"/>
              </a:solidFill>
              <a:latin typeface="VNI-Avo" pitchFamily="2" charset="0"/>
              <a:cs typeface="Times New Roman" panose="02020603050405020304" pitchFamily="18" charset="0"/>
            </a:endParaRPr>
          </a:p>
        </p:txBody>
      </p:sp>
      <p:sp>
        <p:nvSpPr>
          <p:cNvPr id="19" name="Rectangle 18"/>
          <p:cNvSpPr/>
          <p:nvPr/>
        </p:nvSpPr>
        <p:spPr>
          <a:xfrm>
            <a:off x="5278253" y="4516336"/>
            <a:ext cx="668888" cy="646331"/>
          </a:xfrm>
          <a:prstGeom prst="rect">
            <a:avLst/>
          </a:prstGeom>
        </p:spPr>
        <p:txBody>
          <a:bodyPr wrap="square">
            <a:spAutoFit/>
          </a:bodyPr>
          <a:lstStyle/>
          <a:p>
            <a:pPr algn="just"/>
            <a:r>
              <a:rPr lang="en-US" sz="3600" dirty="0" smtClean="0">
                <a:solidFill>
                  <a:srgbClr val="B51B8D"/>
                </a:solidFill>
                <a:latin typeface="VNI-Avo" pitchFamily="2" charset="0"/>
                <a:cs typeface="Times New Roman" panose="02020603050405020304" pitchFamily="18" charset="0"/>
              </a:rPr>
              <a:t>öi</a:t>
            </a:r>
            <a:endParaRPr lang="en-US" sz="3600" dirty="0">
              <a:solidFill>
                <a:srgbClr val="B51B8D"/>
              </a:solidFill>
              <a:latin typeface="VNI-Avo" pitchFamily="2" charset="0"/>
              <a:cs typeface="Times New Roman" panose="02020603050405020304" pitchFamily="18" charset="0"/>
            </a:endParaRPr>
          </a:p>
        </p:txBody>
      </p:sp>
      <p:cxnSp>
        <p:nvCxnSpPr>
          <p:cNvPr id="6" name="Straight Connector 5"/>
          <p:cNvCxnSpPr/>
          <p:nvPr/>
        </p:nvCxnSpPr>
        <p:spPr>
          <a:xfrm>
            <a:off x="7291197" y="4546399"/>
            <a:ext cx="424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32477" y="4557416"/>
            <a:ext cx="481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68574" y="5072284"/>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12079" y="5639850"/>
            <a:ext cx="823245" cy="163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991114" y="5622929"/>
            <a:ext cx="653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12724" y="5138386"/>
            <a:ext cx="9042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07897" y="869909"/>
            <a:ext cx="4570238" cy="1200329"/>
          </a:xfrm>
          <a:prstGeom prst="rect">
            <a:avLst/>
          </a:prstGeom>
          <a:noFill/>
        </p:spPr>
        <p:txBody>
          <a:bodyPr wrap="square" rtlCol="0">
            <a:spAutoFit/>
          </a:bodyPr>
          <a:lstStyle/>
          <a:p>
            <a:pPr algn="ctr"/>
            <a:r>
              <a:rPr lang="en-US" sz="3600" b="1" dirty="0" smtClean="0">
                <a:latin typeface="VNI-Avo" pitchFamily="2" charset="0"/>
                <a:cs typeface="Times New Roman" panose="02020603050405020304" pitchFamily="18" charset="0"/>
              </a:rPr>
              <a:t>Bon </a:t>
            </a:r>
            <a:r>
              <a:rPr lang="en-US" sz="3600" b="1" dirty="0" smtClean="0">
                <a:solidFill>
                  <a:srgbClr val="FF0000"/>
                </a:solidFill>
                <a:latin typeface="VNI-Avo" pitchFamily="2" charset="0"/>
                <a:cs typeface="Times New Roman" panose="02020603050405020304" pitchFamily="18" charset="0"/>
              </a:rPr>
              <a:t>nöôùng caù vaø gaøi vaøo trong baãy.</a:t>
            </a:r>
            <a:endParaRPr lang="vi-VN" sz="3600" b="1" dirty="0">
              <a:latin typeface="Vni 01 LinotypeZapfino one" pitchFamily="2" charset="2"/>
              <a:cs typeface="Times New Roman" panose="02020603050405020304" pitchFamily="18" charset="0"/>
            </a:endParaRPr>
          </a:p>
        </p:txBody>
      </p:sp>
    </p:spTree>
    <p:extLst>
      <p:ext uri="{BB962C8B-B14F-4D97-AF65-F5344CB8AC3E}">
        <p14:creationId xmlns:p14="http://schemas.microsoft.com/office/powerpoint/2010/main" val="407976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500"/>
                                        <p:tgtEl>
                                          <p:spTgt spid="18"/>
                                        </p:tgtEl>
                                      </p:cBhvr>
                                    </p:animEffect>
                                  </p:childTnLst>
                                </p:cTn>
                              </p:par>
                              <p:par>
                                <p:cTn id="24" presetID="4"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par>
                                <p:cTn id="32" presetID="4"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500"/>
                                        <p:tgtEl>
                                          <p:spTgt spid="2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i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ox(in)">
                                      <p:cBhvr>
                                        <p:cTn id="47" dur="500"/>
                                        <p:tgtEl>
                                          <p:spTgt spid="31"/>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ox(i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ox(in)">
                                      <p:cBhvr>
                                        <p:cTn id="55" dur="500"/>
                                        <p:tgtEl>
                                          <p:spTgt spid="33"/>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ox(i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checkerboard(across)">
                                      <p:cBhvr>
                                        <p:cTn id="63" dur="500"/>
                                        <p:tgtEl>
                                          <p:spTgt spid="30"/>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checkerboard(across)">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xit" presetSubtype="10" fill="hold" grpId="1" nodeType="clickEffect">
                                  <p:stCondLst>
                                    <p:cond delay="0"/>
                                  </p:stCondLst>
                                  <p:childTnLst>
                                    <p:animEffect transition="out" filter="checkerboard(across)">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checkerboard(across)">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9" grpId="0" animBg="1"/>
      <p:bldP spid="30" grpId="0"/>
      <p:bldP spid="30" grpId="1"/>
      <p:bldP spid="2" grpId="0"/>
      <p:bldP spid="15" grpId="0"/>
      <p:bldP spid="16" grpId="0"/>
      <p:bldP spid="17" grpId="0"/>
      <p:bldP spid="18" grpId="0"/>
      <p:bldP spid="1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0000FF"/>
                </a:solidFill>
                <a:latin typeface="VNI-Avo" pitchFamily="2" charset="0"/>
              </a:rPr>
              <a:t>Vieát</a:t>
            </a:r>
            <a:endParaRPr lang="vi-VN" sz="19900" b="1" dirty="0">
              <a:solidFill>
                <a:srgbClr val="0000FF"/>
              </a:solidFill>
            </a:endParaRPr>
          </a:p>
        </p:txBody>
      </p:sp>
    </p:spTree>
    <p:extLst>
      <p:ext uri="{BB962C8B-B14F-4D97-AF65-F5344CB8AC3E}">
        <p14:creationId xmlns:p14="http://schemas.microsoft.com/office/powerpoint/2010/main" val="417072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5826" y="1224951"/>
            <a:ext cx="5676182" cy="44167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117027" y="1245618"/>
            <a:ext cx="5632150" cy="4361552"/>
          </a:xfrm>
          <a:prstGeom prst="rect">
            <a:avLst/>
          </a:prstGeom>
          <a:noFill/>
          <a:ln w="9525">
            <a:noFill/>
            <a:miter lim="800000"/>
            <a:headEnd/>
            <a:tailEnd/>
          </a:ln>
          <a:effectLst/>
        </p:spPr>
      </p:pic>
    </p:spTree>
    <p:extLst>
      <p:ext uri="{BB962C8B-B14F-4D97-AF65-F5344CB8AC3E}">
        <p14:creationId xmlns:p14="http://schemas.microsoft.com/office/powerpoint/2010/main" val="34881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777706" y="293298"/>
            <a:ext cx="6711351" cy="300199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771055" y="3275161"/>
            <a:ext cx="6804265" cy="32636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1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Background mầm non đẹp - Phụ Kiện MacBook Chính Hã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6" name="Picture 10" descr="Khang Duy (khang_bhd) - Hồ sơ | Pinterest"/>
          <p:cNvPicPr>
            <a:picLocks noChangeAspect="1" noChangeArrowheads="1"/>
          </p:cNvPicPr>
          <p:nvPr/>
        </p:nvPicPr>
        <p:blipFill>
          <a:blip r:embed="rId2"/>
          <a:srcRect/>
          <a:stretch>
            <a:fillRect/>
          </a:stretch>
        </p:blipFill>
        <p:spPr bwMode="auto">
          <a:xfrm>
            <a:off x="-22034" y="0"/>
            <a:ext cx="12192000" cy="7046259"/>
          </a:xfrm>
          <a:prstGeom prst="rect">
            <a:avLst/>
          </a:prstGeom>
          <a:noFill/>
        </p:spPr>
      </p:pic>
      <p:sp>
        <p:nvSpPr>
          <p:cNvPr id="4" name="TextBox 7"/>
          <p:cNvSpPr txBox="1"/>
          <p:nvPr/>
        </p:nvSpPr>
        <p:spPr>
          <a:xfrm>
            <a:off x="-47172" y="1714926"/>
            <a:ext cx="12239172" cy="830997"/>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5" name="Rectangle 4"/>
          <p:cNvSpPr/>
          <p:nvPr/>
        </p:nvSpPr>
        <p:spPr>
          <a:xfrm>
            <a:off x="2519292" y="5295882"/>
            <a:ext cx="7517571" cy="1107996"/>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solidFill>
                  <a:schemeClr val="accent6">
                    <a:lumMod val="50000"/>
                  </a:schemeClr>
                </a:solidFill>
                <a:latin typeface="HP001 5 hàng" pitchFamily="34" charset="0"/>
              </a:rPr>
              <a:t>Tuần 18 </a:t>
            </a:r>
            <a:r>
              <a:rPr lang="en-US" sz="6600" b="1" dirty="0">
                <a:latin typeface="HP001 5 hàng" pitchFamily="34" charset="0"/>
              </a:rPr>
              <a:t>– </a:t>
            </a:r>
            <a:r>
              <a:rPr lang="en-US" sz="6600" b="1" dirty="0">
                <a:solidFill>
                  <a:srgbClr val="0070C0"/>
                </a:solidFill>
                <a:latin typeface="HP001 5 hàng" pitchFamily="34" charset="0"/>
              </a:rPr>
              <a:t>Thứ </a:t>
            </a:r>
            <a:r>
              <a:rPr lang="en-US" sz="6600" b="1" dirty="0" smtClean="0">
                <a:solidFill>
                  <a:srgbClr val="0070C0"/>
                </a:solidFill>
                <a:latin typeface="HP001 5 hàng" pitchFamily="34" charset="0"/>
              </a:rPr>
              <a:t>hai</a:t>
            </a:r>
            <a:endParaRPr lang="en-US" sz="6600" b="1" dirty="0">
              <a:solidFill>
                <a:srgbClr val="0070C0"/>
              </a:solidFill>
              <a:latin typeface="HP001 5 hàng" pitchFamily="34" charset="0"/>
            </a:endParaRPr>
          </a:p>
        </p:txBody>
      </p:sp>
      <p:sp>
        <p:nvSpPr>
          <p:cNvPr id="6" name="Rectangle 5"/>
          <p:cNvSpPr/>
          <p:nvPr/>
        </p:nvSpPr>
        <p:spPr>
          <a:xfrm>
            <a:off x="4078604" y="2770896"/>
            <a:ext cx="415197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cap="none" spc="0" dirty="0" smtClean="0">
                <a:ln w="11430"/>
                <a:solidFill>
                  <a:srgbClr val="CC0066"/>
                </a:solidFill>
                <a:effectLst>
                  <a:outerShdw blurRad="50800" dist="39000" dir="5460000" algn="tl">
                    <a:srgbClr val="000000">
                      <a:alpha val="38000"/>
                    </a:srgbClr>
                  </a:outerShdw>
                </a:effectLst>
              </a:rPr>
              <a:t>HỌC VẦN</a:t>
            </a:r>
            <a:endParaRPr lang="en-US" sz="8000" b="1" cap="none" spc="0" dirty="0">
              <a:ln w="11430"/>
              <a:solidFill>
                <a:srgbClr val="CC0066"/>
              </a:solidFill>
              <a:effectLst>
                <a:outerShdw blurRad="50800" dist="39000" dir="5460000" algn="tl">
                  <a:srgbClr val="000000">
                    <a:alpha val="38000"/>
                  </a:srgbClr>
                </a:outerShdw>
              </a:effectLst>
            </a:endParaRPr>
          </a:p>
        </p:txBody>
      </p:sp>
      <p:sp>
        <p:nvSpPr>
          <p:cNvPr id="7" name="Rectangle 6"/>
          <p:cNvSpPr/>
          <p:nvPr/>
        </p:nvSpPr>
        <p:spPr>
          <a:xfrm>
            <a:off x="5025646" y="3949188"/>
            <a:ext cx="2230098"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none" spc="0" dirty="0" smtClean="0">
                <a:ln w="11430"/>
                <a:solidFill>
                  <a:schemeClr val="accent2">
                    <a:lumMod val="75000"/>
                  </a:schemeClr>
                </a:solidFill>
                <a:effectLst>
                  <a:outerShdw blurRad="50800" dist="39000" dir="5460000" algn="tl">
                    <a:srgbClr val="000000">
                      <a:alpha val="38000"/>
                    </a:srgbClr>
                  </a:outerShdw>
                </a:effectLst>
                <a:latin typeface="VNI-Avo" pitchFamily="2" charset="0"/>
              </a:rPr>
              <a:t>LÔÙP 1</a:t>
            </a:r>
            <a:endParaRPr lang="en-US" sz="6000" b="1" cap="none" spc="0" dirty="0">
              <a:ln w="11430"/>
              <a:solidFill>
                <a:schemeClr val="accent2">
                  <a:lumMod val="75000"/>
                </a:schemeClr>
              </a:solidFill>
              <a:effectLst>
                <a:outerShdw blurRad="50800" dist="39000" dir="5460000" algn="tl">
                  <a:srgbClr val="000000">
                    <a:alpha val="38000"/>
                  </a:srgbClr>
                </a:outerShdw>
              </a:effectLst>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7633541" y="1470277"/>
            <a:ext cx="2220881"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chemeClr val="accent6">
                    <a:lumMod val="50000"/>
                  </a:schemeClr>
                </a:solidFill>
                <a:latin typeface="VNI-Avo" pitchFamily="2" charset="0"/>
              </a:rPr>
              <a:t>oâi </a:t>
            </a:r>
            <a:endParaRPr lang="en-US" sz="6000" b="1" dirty="0">
              <a:solidFill>
                <a:schemeClr val="accent6">
                  <a:lumMod val="50000"/>
                </a:schemeClr>
              </a:solidFill>
              <a:latin typeface="VNI-Avo" pitchFamily="2" charset="0"/>
            </a:endParaRPr>
          </a:p>
        </p:txBody>
      </p:sp>
      <p:sp>
        <p:nvSpPr>
          <p:cNvPr id="3" name="TextBox 4"/>
          <p:cNvSpPr txBox="1"/>
          <p:nvPr/>
        </p:nvSpPr>
        <p:spPr>
          <a:xfrm>
            <a:off x="2738337" y="1417727"/>
            <a:ext cx="2220881"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rgbClr val="C00000"/>
                </a:solidFill>
                <a:latin typeface="VNI-Avo" pitchFamily="2" charset="0"/>
              </a:rPr>
              <a:t>öu </a:t>
            </a:r>
            <a:endParaRPr lang="en-US" sz="6000" b="1" dirty="0">
              <a:solidFill>
                <a:srgbClr val="C00000"/>
              </a:solidFill>
              <a:latin typeface="VNI-Avo" pitchFamily="2" charset="0"/>
            </a:endParaRPr>
          </a:p>
        </p:txBody>
      </p:sp>
      <p:sp>
        <p:nvSpPr>
          <p:cNvPr id="4" name="TextBox 5"/>
          <p:cNvSpPr txBox="1"/>
          <p:nvPr/>
        </p:nvSpPr>
        <p:spPr>
          <a:xfrm>
            <a:off x="712037" y="1448752"/>
            <a:ext cx="2220881"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rgbClr val="7030A0"/>
                </a:solidFill>
                <a:latin typeface="VNI-Avo" pitchFamily="2" charset="0"/>
              </a:rPr>
              <a:t>iu</a:t>
            </a:r>
            <a:r>
              <a:rPr lang="en-US" sz="6000" dirty="0" smtClean="0">
                <a:solidFill>
                  <a:srgbClr val="7030A0"/>
                </a:solidFill>
                <a:latin typeface="VNI-Avo" pitchFamily="2" charset="0"/>
              </a:rPr>
              <a:t> </a:t>
            </a:r>
            <a:endParaRPr lang="en-US" sz="6000" dirty="0">
              <a:solidFill>
                <a:srgbClr val="7030A0"/>
              </a:solidFill>
              <a:latin typeface="VNI-Avo" pitchFamily="2" charset="0"/>
            </a:endParaRPr>
          </a:p>
        </p:txBody>
      </p:sp>
      <p:sp>
        <p:nvSpPr>
          <p:cNvPr id="5" name="TextBox 6"/>
          <p:cNvSpPr txBox="1"/>
          <p:nvPr/>
        </p:nvSpPr>
        <p:spPr>
          <a:xfrm>
            <a:off x="3631204" y="453499"/>
            <a:ext cx="2220881"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chemeClr val="accent5"/>
                </a:solidFill>
                <a:latin typeface="VNI-Avo" pitchFamily="2" charset="0"/>
              </a:rPr>
              <a:t>aây </a:t>
            </a:r>
            <a:endParaRPr lang="en-US" sz="6000" b="1" dirty="0">
              <a:solidFill>
                <a:schemeClr val="accent5"/>
              </a:solidFill>
              <a:latin typeface="VNI-Avo" pitchFamily="2" charset="0"/>
            </a:endParaRPr>
          </a:p>
        </p:txBody>
      </p:sp>
      <p:sp>
        <p:nvSpPr>
          <p:cNvPr id="6" name="TextBox 7"/>
          <p:cNvSpPr txBox="1"/>
          <p:nvPr/>
        </p:nvSpPr>
        <p:spPr>
          <a:xfrm>
            <a:off x="6122151" y="416713"/>
            <a:ext cx="2732917"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chemeClr val="accent6"/>
                </a:solidFill>
                <a:latin typeface="VNI-Avo" pitchFamily="2" charset="0"/>
              </a:rPr>
              <a:t>eo </a:t>
            </a:r>
            <a:endParaRPr lang="en-US" sz="6000" b="1" dirty="0">
              <a:solidFill>
                <a:schemeClr val="accent6"/>
              </a:solidFill>
              <a:latin typeface="VNI-Avo" pitchFamily="2" charset="0"/>
            </a:endParaRPr>
          </a:p>
        </p:txBody>
      </p:sp>
      <p:sp>
        <p:nvSpPr>
          <p:cNvPr id="7" name="TextBox 8"/>
          <p:cNvSpPr txBox="1"/>
          <p:nvPr/>
        </p:nvSpPr>
        <p:spPr>
          <a:xfrm>
            <a:off x="9138617" y="416713"/>
            <a:ext cx="2220881"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chemeClr val="accent5">
                    <a:lumMod val="50000"/>
                  </a:schemeClr>
                </a:solidFill>
                <a:latin typeface="VNI-Avo" pitchFamily="2" charset="0"/>
              </a:rPr>
              <a:t>eâu </a:t>
            </a:r>
            <a:endParaRPr lang="en-US" sz="6000" b="1" dirty="0">
              <a:solidFill>
                <a:schemeClr val="accent5">
                  <a:lumMod val="50000"/>
                </a:schemeClr>
              </a:solidFill>
              <a:latin typeface="VNI-Avo" pitchFamily="2" charset="0"/>
            </a:endParaRPr>
          </a:p>
        </p:txBody>
      </p:sp>
      <p:sp>
        <p:nvSpPr>
          <p:cNvPr id="8" name="TextBox 9"/>
          <p:cNvSpPr txBox="1"/>
          <p:nvPr/>
        </p:nvSpPr>
        <p:spPr>
          <a:xfrm>
            <a:off x="619981" y="406200"/>
            <a:ext cx="2554014"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chemeClr val="accent2">
                    <a:lumMod val="75000"/>
                  </a:schemeClr>
                </a:solidFill>
                <a:latin typeface="VNI-Avo" pitchFamily="2" charset="0"/>
              </a:rPr>
              <a:t>aâu </a:t>
            </a:r>
            <a:endParaRPr lang="en-US" sz="6000" b="1" dirty="0">
              <a:solidFill>
                <a:schemeClr val="accent2">
                  <a:lumMod val="75000"/>
                </a:schemeClr>
              </a:solidFill>
              <a:latin typeface="VNI-Avo" pitchFamily="2" charset="0"/>
            </a:endParaRPr>
          </a:p>
        </p:txBody>
      </p:sp>
      <p:sp>
        <p:nvSpPr>
          <p:cNvPr id="9" name="TextBox 10"/>
          <p:cNvSpPr txBox="1"/>
          <p:nvPr/>
        </p:nvSpPr>
        <p:spPr>
          <a:xfrm>
            <a:off x="5399458" y="1455525"/>
            <a:ext cx="2220881"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rgbClr val="CC0099"/>
                </a:solidFill>
                <a:latin typeface="VNI-Avo" pitchFamily="2" charset="0"/>
              </a:rPr>
              <a:t>oi </a:t>
            </a:r>
            <a:endParaRPr lang="en-US" sz="6000" b="1" dirty="0">
              <a:solidFill>
                <a:srgbClr val="CC0099"/>
              </a:solidFill>
              <a:latin typeface="VNI-Avo" pitchFamily="2" charset="0"/>
            </a:endParaRPr>
          </a:p>
        </p:txBody>
      </p:sp>
      <p:sp>
        <p:nvSpPr>
          <p:cNvPr id="10" name="TextBox 12"/>
          <p:cNvSpPr txBox="1"/>
          <p:nvPr/>
        </p:nvSpPr>
        <p:spPr>
          <a:xfrm>
            <a:off x="761865" y="2755266"/>
            <a:ext cx="5449620"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quaû s</a:t>
            </a:r>
            <a:r>
              <a:rPr lang="en-US" sz="7200" b="1" dirty="0" smtClean="0">
                <a:solidFill>
                  <a:schemeClr val="accent2">
                    <a:lumMod val="75000"/>
                  </a:schemeClr>
                </a:solidFill>
                <a:latin typeface="VNI-Avo" pitchFamily="2" charset="0"/>
              </a:rPr>
              <a:t>aáu</a:t>
            </a:r>
            <a:r>
              <a:rPr lang="en-US" sz="7200" b="1" dirty="0" smtClean="0">
                <a:latin typeface="VNI-Avo" pitchFamily="2" charset="0"/>
              </a:rPr>
              <a:t> </a:t>
            </a:r>
            <a:endParaRPr lang="en-US" sz="7200" b="1" dirty="0">
              <a:latin typeface="VNI-Avo" pitchFamily="2" charset="0"/>
            </a:endParaRPr>
          </a:p>
        </p:txBody>
      </p:sp>
      <p:sp>
        <p:nvSpPr>
          <p:cNvPr id="11" name="TextBox 13"/>
          <p:cNvSpPr txBox="1"/>
          <p:nvPr/>
        </p:nvSpPr>
        <p:spPr>
          <a:xfrm>
            <a:off x="6437458" y="2686938"/>
            <a:ext cx="5754541"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ch</a:t>
            </a:r>
            <a:r>
              <a:rPr lang="en-US" sz="7200" b="1" dirty="0" smtClean="0">
                <a:solidFill>
                  <a:srgbClr val="B51B8D"/>
                </a:solidFill>
                <a:latin typeface="VNI-Avo" pitchFamily="2" charset="0"/>
              </a:rPr>
              <a:t>oùi</a:t>
            </a:r>
            <a:r>
              <a:rPr lang="en-US" sz="7200" b="1" dirty="0" smtClean="0">
                <a:latin typeface="VNI-Avo" pitchFamily="2" charset="0"/>
              </a:rPr>
              <a:t> chang</a:t>
            </a:r>
            <a:endParaRPr lang="en-US" sz="7200" b="1" dirty="0">
              <a:latin typeface="VNI-Avo" pitchFamily="2" charset="0"/>
            </a:endParaRPr>
          </a:p>
        </p:txBody>
      </p:sp>
      <p:sp>
        <p:nvSpPr>
          <p:cNvPr id="12" name="TextBox 11"/>
          <p:cNvSpPr txBox="1"/>
          <p:nvPr/>
        </p:nvSpPr>
        <p:spPr>
          <a:xfrm>
            <a:off x="851203" y="3995486"/>
            <a:ext cx="5449620"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con </a:t>
            </a:r>
            <a:r>
              <a:rPr lang="en-US" sz="7200" b="1" dirty="0" err="1" smtClean="0">
                <a:latin typeface="VNI-Avo" pitchFamily="2" charset="0"/>
              </a:rPr>
              <a:t>ngh</a:t>
            </a:r>
            <a:r>
              <a:rPr lang="en-US" sz="7200" b="1" dirty="0" err="1" smtClean="0">
                <a:solidFill>
                  <a:srgbClr val="002060"/>
                </a:solidFill>
                <a:latin typeface="VNI-Avo" pitchFamily="2" charset="0"/>
              </a:rPr>
              <a:t>eâu</a:t>
            </a:r>
            <a:endParaRPr lang="en-US" sz="7200" b="1" dirty="0">
              <a:solidFill>
                <a:srgbClr val="002060"/>
              </a:solidFill>
              <a:latin typeface="VNI-Avo" pitchFamily="2" charset="0"/>
            </a:endParaRPr>
          </a:p>
        </p:txBody>
      </p:sp>
      <p:sp>
        <p:nvSpPr>
          <p:cNvPr id="13" name="TextBox 14"/>
          <p:cNvSpPr txBox="1"/>
          <p:nvPr/>
        </p:nvSpPr>
        <p:spPr>
          <a:xfrm>
            <a:off x="6526796" y="3990221"/>
            <a:ext cx="5665203"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t</a:t>
            </a:r>
            <a:r>
              <a:rPr lang="en-US" sz="7200" b="1" dirty="0" smtClean="0">
                <a:solidFill>
                  <a:srgbClr val="C00000"/>
                </a:solidFill>
                <a:latin typeface="VNI-Avo" pitchFamily="2" charset="0"/>
              </a:rPr>
              <a:t>öïu</a:t>
            </a:r>
            <a:r>
              <a:rPr lang="en-US" sz="7200" b="1" dirty="0" smtClean="0">
                <a:latin typeface="VNI-Avo" pitchFamily="2" charset="0"/>
              </a:rPr>
              <a:t> tröôøng</a:t>
            </a:r>
            <a:endParaRPr lang="en-US" sz="7200" b="1" dirty="0">
              <a:solidFill>
                <a:schemeClr val="accent6">
                  <a:lumMod val="50000"/>
                </a:schemeClr>
              </a:solidFill>
              <a:latin typeface="VNI-Avo" pitchFamily="2" charset="0"/>
            </a:endParaRPr>
          </a:p>
        </p:txBody>
      </p:sp>
      <p:sp>
        <p:nvSpPr>
          <p:cNvPr id="14" name="TextBox 15"/>
          <p:cNvSpPr txBox="1"/>
          <p:nvPr/>
        </p:nvSpPr>
        <p:spPr>
          <a:xfrm>
            <a:off x="877479" y="5251472"/>
            <a:ext cx="5449620"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thôï</a:t>
            </a:r>
            <a:r>
              <a:rPr lang="en-US" sz="7200" dirty="0" smtClean="0">
                <a:latin typeface="VNI-Avo" pitchFamily="2" charset="0"/>
              </a:rPr>
              <a:t> </a:t>
            </a:r>
            <a:r>
              <a:rPr lang="en-US" sz="7200" b="1" dirty="0" smtClean="0">
                <a:latin typeface="VNI-Avo" pitchFamily="2" charset="0"/>
              </a:rPr>
              <a:t>x</a:t>
            </a:r>
            <a:r>
              <a:rPr lang="en-US" sz="7200" b="1" dirty="0" smtClean="0">
                <a:solidFill>
                  <a:schemeClr val="accent1">
                    <a:lumMod val="75000"/>
                  </a:schemeClr>
                </a:solidFill>
                <a:latin typeface="VNI-Avo" pitchFamily="2" charset="0"/>
              </a:rPr>
              <a:t>aây</a:t>
            </a:r>
            <a:endParaRPr lang="en-US" sz="7200" b="1" dirty="0">
              <a:solidFill>
                <a:schemeClr val="accent1">
                  <a:lumMod val="75000"/>
                </a:schemeClr>
              </a:solidFill>
              <a:latin typeface="VNI-Avo" pitchFamily="2" charset="0"/>
            </a:endParaRPr>
          </a:p>
        </p:txBody>
      </p:sp>
      <p:sp>
        <p:nvSpPr>
          <p:cNvPr id="15" name="TextBox 16"/>
          <p:cNvSpPr txBox="1"/>
          <p:nvPr/>
        </p:nvSpPr>
        <p:spPr>
          <a:xfrm>
            <a:off x="6553073" y="5246207"/>
            <a:ext cx="5018946"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ch</a:t>
            </a:r>
            <a:r>
              <a:rPr lang="en-US" sz="7200" b="1" dirty="0" smtClean="0">
                <a:solidFill>
                  <a:schemeClr val="accent4">
                    <a:lumMod val="75000"/>
                  </a:schemeClr>
                </a:solidFill>
                <a:latin typeface="VNI-Avo" pitchFamily="2" charset="0"/>
              </a:rPr>
              <a:t>ôi</a:t>
            </a:r>
            <a:r>
              <a:rPr lang="en-US" sz="7200" b="1" dirty="0" smtClean="0">
                <a:latin typeface="VNI-Avo" pitchFamily="2" charset="0"/>
              </a:rPr>
              <a:t> côø</a:t>
            </a:r>
            <a:endParaRPr lang="en-US" sz="7200" b="1" dirty="0">
              <a:latin typeface="VNI-Avo" pitchFamily="2" charset="0"/>
            </a:endParaRPr>
          </a:p>
        </p:txBody>
      </p:sp>
      <p:sp>
        <p:nvSpPr>
          <p:cNvPr id="16" name="TextBox 3"/>
          <p:cNvSpPr txBox="1"/>
          <p:nvPr/>
        </p:nvSpPr>
        <p:spPr>
          <a:xfrm>
            <a:off x="9290711" y="1417726"/>
            <a:ext cx="2220881"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smtClean="0">
                <a:solidFill>
                  <a:schemeClr val="accent4">
                    <a:lumMod val="75000"/>
                  </a:schemeClr>
                </a:solidFill>
                <a:latin typeface="VNI-Avo" pitchFamily="2" charset="0"/>
              </a:rPr>
              <a:t>ôi </a:t>
            </a:r>
            <a:endParaRPr lang="en-US" sz="6000" b="1" dirty="0">
              <a:solidFill>
                <a:schemeClr val="accent4">
                  <a:lumMod val="75000"/>
                </a:schemeClr>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4)">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edge">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i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ox(i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ox(in)">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46097" y="446217"/>
            <a:ext cx="5160387" cy="1569660"/>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86</a:t>
            </a:r>
            <a:r>
              <a:rPr lang="en-US" sz="7200" b="1" dirty="0" smtClean="0">
                <a:latin typeface="VNI-Avo" pitchFamily="2" charset="0"/>
                <a:cs typeface="Times New Roman" panose="02020603050405020304" pitchFamily="18" charset="0"/>
              </a:rPr>
              <a:t>:</a:t>
            </a:r>
            <a:r>
              <a:rPr lang="en-US" sz="9600" b="1" dirty="0" smtClean="0">
                <a:latin typeface="VNI-Avo" pitchFamily="2" charset="0"/>
                <a:cs typeface="Times New Roman" panose="02020603050405020304" pitchFamily="18" charset="0"/>
              </a:rPr>
              <a:t>   </a:t>
            </a:r>
            <a:endParaRPr lang="vi-VN" sz="115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450981" y="1488075"/>
            <a:ext cx="8012283" cy="2862322"/>
          </a:xfrm>
          <a:prstGeom prst="rect">
            <a:avLst/>
          </a:prstGeom>
        </p:spPr>
        <p:txBody>
          <a:bodyPr wrap="square">
            <a:spAutoFit/>
          </a:bodyPr>
          <a:lstStyle/>
          <a:p>
            <a:r>
              <a:rPr lang="en-US" sz="18000" b="1" dirty="0" smtClean="0">
                <a:solidFill>
                  <a:srgbClr val="FF0000"/>
                </a:solidFill>
                <a:latin typeface="VNI-Avo" pitchFamily="2" charset="0"/>
                <a:cs typeface="Times New Roman" panose="02020603050405020304" pitchFamily="18" charset="0"/>
              </a:rPr>
              <a:t>ui  öi</a:t>
            </a:r>
            <a:endParaRPr lang="vi-VN" sz="18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162768" y="3922735"/>
            <a:ext cx="3421129" cy="1015663"/>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    </a:t>
            </a:r>
            <a:r>
              <a:rPr lang="en-US" sz="6000" b="1" dirty="0" smtClean="0">
                <a:latin typeface="VNI-Avo" pitchFamily="2" charset="0"/>
                <a:cs typeface="Times New Roman" panose="02020603050405020304" pitchFamily="18" charset="0"/>
              </a:rPr>
              <a:t>(Tieát 1)</a:t>
            </a:r>
            <a:endParaRPr lang="vi-VN"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657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6" y="0"/>
            <a:ext cx="12192000" cy="6858000"/>
          </a:xfrm>
          <a:prstGeom prst="rect">
            <a:avLst/>
          </a:prstGeom>
        </p:spPr>
      </p:pic>
      <p:sp>
        <p:nvSpPr>
          <p:cNvPr id="6" name="TextBox 5"/>
          <p:cNvSpPr txBox="1"/>
          <p:nvPr/>
        </p:nvSpPr>
        <p:spPr>
          <a:xfrm>
            <a:off x="1186403" y="1854926"/>
            <a:ext cx="9671172" cy="2215991"/>
          </a:xfrm>
          <a:prstGeom prst="rect">
            <a:avLst/>
          </a:prstGeom>
          <a:noFill/>
        </p:spPr>
        <p:txBody>
          <a:bodyPr wrap="square" rtlCol="0">
            <a:spAutoFit/>
          </a:bodyPr>
          <a:lstStyle/>
          <a:p>
            <a:pPr algn="ctr"/>
            <a:r>
              <a:rPr lang="en-US" sz="13800" b="1" dirty="0" smtClean="0">
                <a:solidFill>
                  <a:srgbClr val="0000FF"/>
                </a:solidFill>
                <a:latin typeface="VNI-Avo" pitchFamily="2" charset="0"/>
              </a:rPr>
              <a:t>Khaùm phaù</a:t>
            </a:r>
            <a:endParaRPr lang="vi-VN" sz="13800" b="1" dirty="0">
              <a:solidFill>
                <a:srgbClr val="0000FF"/>
              </a:solidFill>
            </a:endParaRPr>
          </a:p>
        </p:txBody>
      </p:sp>
    </p:spTree>
    <p:extLst>
      <p:ext uri="{BB962C8B-B14F-4D97-AF65-F5344CB8AC3E}">
        <p14:creationId xmlns:p14="http://schemas.microsoft.com/office/powerpoint/2010/main" val="1306607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630" y="2849179"/>
            <a:ext cx="4567007"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ñoài n</a:t>
            </a:r>
            <a:r>
              <a:rPr lang="en-US" sz="8000" b="1" dirty="0" smtClean="0">
                <a:solidFill>
                  <a:srgbClr val="FF0000"/>
                </a:solidFill>
                <a:latin typeface="VNI-Avo" pitchFamily="2" charset="0"/>
                <a:cs typeface="Times New Roman" panose="02020603050405020304" pitchFamily="18" charset="0"/>
              </a:rPr>
              <a:t>uùi</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319367" y="4616430"/>
            <a:ext cx="1153283" cy="1323439"/>
          </a:xfrm>
          <a:prstGeom prst="rect">
            <a:avLst/>
          </a:prstGeom>
          <a:noFill/>
        </p:spPr>
        <p:txBody>
          <a:bodyPr wrap="square" rtlCol="0">
            <a:spAutoFit/>
          </a:bodyPr>
          <a:lstStyle/>
          <a:p>
            <a:r>
              <a:rPr lang="en-US" sz="8000" b="1" dirty="0" smtClean="0">
                <a:solidFill>
                  <a:srgbClr val="FF0000"/>
                </a:solidFill>
                <a:latin typeface="VNI-Avo" pitchFamily="2" charset="0"/>
                <a:cs typeface="Times New Roman" panose="02020603050405020304" pitchFamily="18" charset="0"/>
              </a:rPr>
              <a:t>öi</a:t>
            </a:r>
            <a:endParaRPr lang="vi-VN" sz="80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7125418" y="5693439"/>
            <a:ext cx="4744529" cy="1142469"/>
            <a:chOff x="1198772" y="5359272"/>
            <a:chExt cx="3168168" cy="846441"/>
          </a:xfrm>
        </p:grpSpPr>
        <p:sp>
          <p:nvSpPr>
            <p:cNvPr id="15" name="Rectangle 14"/>
            <p:cNvSpPr/>
            <p:nvPr/>
          </p:nvSpPr>
          <p:spPr>
            <a:xfrm>
              <a:off x="1198772" y="5399426"/>
              <a:ext cx="782898" cy="80628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VNI-Avo" pitchFamily="2" charset="0"/>
                  <a:cs typeface="Times New Roman" panose="02020603050405020304" pitchFamily="18" charset="0"/>
                </a:rPr>
                <a:t>ö</a:t>
              </a:r>
              <a:endParaRPr lang="vi-VN" sz="8000" dirty="0">
                <a:latin typeface="Times New Roman" panose="02020603050405020304" pitchFamily="18" charset="0"/>
                <a:cs typeface="Times New Roman" panose="02020603050405020304" pitchFamily="18" charset="0"/>
              </a:endParaRPr>
            </a:p>
          </p:txBody>
        </p:sp>
        <p:sp>
          <p:nvSpPr>
            <p:cNvPr id="16" name="Rectangle 15"/>
            <p:cNvSpPr/>
            <p:nvPr/>
          </p:nvSpPr>
          <p:spPr>
            <a:xfrm>
              <a:off x="2436839" y="5373786"/>
              <a:ext cx="579983"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latin typeface="VNI-Avo" pitchFamily="2" charset="0"/>
                  <a:cs typeface="Times New Roman" panose="02020603050405020304" pitchFamily="18" charset="0"/>
                </a:rPr>
                <a:t>i</a:t>
              </a:r>
              <a:endParaRPr lang="vi-VN" sz="8000" dirty="0">
                <a:latin typeface="Times New Roman" panose="02020603050405020304" pitchFamily="18" charset="0"/>
                <a:cs typeface="Times New Roman" panose="02020603050405020304" pitchFamily="18" charset="0"/>
              </a:endParaRPr>
            </a:p>
          </p:txBody>
        </p:sp>
        <p:cxnSp>
          <p:nvCxnSpPr>
            <p:cNvPr id="17" name="Straight Connector 16"/>
            <p:cNvCxnSpPr>
              <a:stCxn id="15" idx="3"/>
              <a:endCxn id="16" idx="1"/>
            </p:cNvCxnSpPr>
            <p:nvPr/>
          </p:nvCxnSpPr>
          <p:spPr>
            <a:xfrm flipV="1">
              <a:off x="1981670" y="5775714"/>
              <a:ext cx="455168" cy="26853"/>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3442677" y="5359272"/>
              <a:ext cx="924263"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VNI-Avo" pitchFamily="2" charset="0"/>
                  <a:cs typeface="Times New Roman" panose="02020603050405020304" pitchFamily="18" charset="0"/>
                </a:rPr>
                <a:t>öi</a:t>
              </a:r>
              <a:endParaRPr lang="vi-VN" sz="8000" dirty="0">
                <a:latin typeface="Times New Roman" panose="02020603050405020304" pitchFamily="18" charset="0"/>
                <a:cs typeface="Times New Roman" panose="02020603050405020304" pitchFamily="18" charset="0"/>
              </a:endParaRPr>
            </a:p>
          </p:txBody>
        </p:sp>
        <p:cxnSp>
          <p:nvCxnSpPr>
            <p:cNvPr id="19" name="Straight Arrow Connector 18"/>
            <p:cNvCxnSpPr>
              <a:stCxn id="16" idx="3"/>
              <a:endCxn id="18" idx="1"/>
            </p:cNvCxnSpPr>
            <p:nvPr/>
          </p:nvCxnSpPr>
          <p:spPr>
            <a:xfrm flipV="1">
              <a:off x="3016823" y="5761204"/>
              <a:ext cx="425855" cy="145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8319535" y="4607369"/>
            <a:ext cx="715093" cy="1323439"/>
          </a:xfrm>
          <a:prstGeom prst="rect">
            <a:avLst/>
          </a:prstGeom>
          <a:noFill/>
        </p:spPr>
        <p:txBody>
          <a:bodyPr wrap="square" rtlCol="0">
            <a:spAutoFit/>
          </a:bodyPr>
          <a:lstStyle/>
          <a:p>
            <a:r>
              <a:rPr lang="en-US" sz="8000" b="1" dirty="0" smtClean="0">
                <a:solidFill>
                  <a:schemeClr val="accent6">
                    <a:lumMod val="50000"/>
                  </a:schemeClr>
                </a:solidFill>
                <a:latin typeface="VNI-Avo" pitchFamily="2" charset="0"/>
                <a:cs typeface="Times New Roman" panose="02020603050405020304" pitchFamily="18" charset="0"/>
              </a:rPr>
              <a:t>ö</a:t>
            </a:r>
            <a:endParaRPr lang="vi-VN" sz="8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8942728" y="4632821"/>
            <a:ext cx="727329" cy="1323439"/>
          </a:xfrm>
          <a:prstGeom prst="rect">
            <a:avLst/>
          </a:prstGeom>
          <a:noFill/>
        </p:spPr>
        <p:txBody>
          <a:bodyPr wrap="square" rtlCol="0">
            <a:spAutoFit/>
          </a:bodyPr>
          <a:lstStyle/>
          <a:p>
            <a:r>
              <a:rPr lang="en-US" sz="8000" b="1" dirty="0" err="1" smtClean="0">
                <a:solidFill>
                  <a:srgbClr val="7030A0"/>
                </a:solidFill>
                <a:latin typeface="VNI-Avo" pitchFamily="2" charset="0"/>
                <a:cs typeface="Times New Roman" panose="02020603050405020304" pitchFamily="18" charset="0"/>
              </a:rPr>
              <a:t>i</a:t>
            </a:r>
            <a:endParaRPr lang="vi-VN" sz="8000" b="1" dirty="0">
              <a:solidFill>
                <a:srgbClr val="7030A0"/>
              </a:solidFill>
              <a:latin typeface="Times New Roman" panose="02020603050405020304" pitchFamily="18" charset="0"/>
              <a:cs typeface="Times New Roman" panose="02020603050405020304" pitchFamily="18" charset="0"/>
            </a:endParaRPr>
          </a:p>
        </p:txBody>
      </p:sp>
      <p:sp>
        <p:nvSpPr>
          <p:cNvPr id="23" name="AutoShape 4" descr="COMBO 2 CÂY GIỐNG CHANH KHÔNG HẠT DÒNG QUẢ CHÙM SIÊU NĂNG SUẤT, CAM KẾT  GIỐNG CHUẨN | Lazada.vn"/>
          <p:cNvSpPr>
            <a:spLocks noChangeAspect="1" noChangeArrowheads="1"/>
          </p:cNvSpPr>
          <p:nvPr/>
        </p:nvSpPr>
        <p:spPr bwMode="auto">
          <a:xfrm>
            <a:off x="114606" y="-144463"/>
            <a:ext cx="34576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3600"/>
          </a:p>
        </p:txBody>
      </p:sp>
      <p:sp>
        <p:nvSpPr>
          <p:cNvPr id="24" name="AutoShape 6" descr="COMBO 2 CÂY GIỐNG CHANH KHÔNG HẠT DÒNG QUẢ CHÙM SIÊU NĂNG SUẤT, CAM KẾT  GIỐNG CHUẨN | Lazada.vn"/>
          <p:cNvSpPr>
            <a:spLocks noChangeAspect="1" noChangeArrowheads="1"/>
          </p:cNvSpPr>
          <p:nvPr/>
        </p:nvSpPr>
        <p:spPr bwMode="auto">
          <a:xfrm>
            <a:off x="267006" y="7937"/>
            <a:ext cx="34576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3600"/>
          </a:p>
        </p:txBody>
      </p:sp>
      <p:sp>
        <p:nvSpPr>
          <p:cNvPr id="25" name="AutoShape 8" descr="COMBO 2 CÂY GIỐNG CHANH KHÔNG HẠT DÒNG QUẢ CHÙM SIÊU NĂNG SUẤT, CAM KẾT  GIỐNG CHUẨN | Lazada.vn"/>
          <p:cNvSpPr>
            <a:spLocks noChangeAspect="1" noChangeArrowheads="1"/>
          </p:cNvSpPr>
          <p:nvPr/>
        </p:nvSpPr>
        <p:spPr bwMode="auto">
          <a:xfrm>
            <a:off x="419406" y="160337"/>
            <a:ext cx="34576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3600"/>
          </a:p>
        </p:txBody>
      </p:sp>
      <p:sp>
        <p:nvSpPr>
          <p:cNvPr id="26" name="AutoShape 12" descr="COMBO 2 CÂY GIỐNG CHANH KHÔNG HẠT DÒNG QUẢ CHÙM SIÊU NĂNG SUẤT, CAM KẾT  GIỐNG CHUẨN | Lazada.vn"/>
          <p:cNvSpPr>
            <a:spLocks noChangeAspect="1" noChangeArrowheads="1"/>
          </p:cNvSpPr>
          <p:nvPr/>
        </p:nvSpPr>
        <p:spPr bwMode="auto">
          <a:xfrm>
            <a:off x="571806" y="312737"/>
            <a:ext cx="34576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3600"/>
          </a:p>
        </p:txBody>
      </p:sp>
      <p:sp>
        <p:nvSpPr>
          <p:cNvPr id="27" name="TextBox 26"/>
          <p:cNvSpPr txBox="1"/>
          <p:nvPr/>
        </p:nvSpPr>
        <p:spPr>
          <a:xfrm>
            <a:off x="7613850" y="2836699"/>
            <a:ext cx="3740594"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g</a:t>
            </a:r>
            <a:r>
              <a:rPr lang="en-US" sz="8000" b="1" dirty="0" smtClean="0">
                <a:solidFill>
                  <a:srgbClr val="FF0000"/>
                </a:solidFill>
                <a:latin typeface="VNI-Avo" pitchFamily="2" charset="0"/>
                <a:cs typeface="Times New Roman" panose="02020603050405020304" pitchFamily="18" charset="0"/>
              </a:rPr>
              <a:t>öûi </a:t>
            </a:r>
            <a:r>
              <a:rPr lang="en-US" sz="8000" b="1" dirty="0" smtClean="0">
                <a:latin typeface="VNI-Avo" pitchFamily="2" charset="0"/>
                <a:cs typeface="Times New Roman" panose="02020603050405020304" pitchFamily="18" charset="0"/>
              </a:rPr>
              <a:t>thö</a:t>
            </a:r>
            <a:r>
              <a:rPr lang="en-US" sz="8000" b="1" dirty="0" smtClean="0">
                <a:solidFill>
                  <a:srgbClr val="FF0000"/>
                </a:solidFill>
                <a:latin typeface="VNI-Avo" pitchFamily="2" charset="0"/>
                <a:cs typeface="Times New Roman" panose="02020603050405020304" pitchFamily="18" charset="0"/>
              </a:rPr>
              <a:t> </a:t>
            </a:r>
            <a:endParaRPr lang="vi-VN" sz="80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7039998" y="3816531"/>
            <a:ext cx="2880374" cy="1323439"/>
          </a:xfrm>
          <a:prstGeom prst="rect">
            <a:avLst/>
          </a:prstGeom>
          <a:noFill/>
        </p:spPr>
        <p:txBody>
          <a:bodyPr wrap="square" rtlCol="0">
            <a:spAutoFit/>
          </a:bodyPr>
          <a:lstStyle/>
          <a:p>
            <a:r>
              <a:rPr lang="en-US" sz="8000" b="1" dirty="0">
                <a:latin typeface="VNI-Avo" pitchFamily="2" charset="0"/>
                <a:cs typeface="Times New Roman" panose="02020603050405020304" pitchFamily="18" charset="0"/>
              </a:rPr>
              <a:t> </a:t>
            </a:r>
            <a:r>
              <a:rPr lang="en-US" sz="8000" b="1" dirty="0" smtClean="0">
                <a:latin typeface="VNI-Avo" pitchFamily="2" charset="0"/>
                <a:cs typeface="Times New Roman" panose="02020603050405020304" pitchFamily="18" charset="0"/>
              </a:rPr>
              <a:t> g</a:t>
            </a:r>
            <a:r>
              <a:rPr lang="en-US" sz="8000" b="1" dirty="0" smtClean="0">
                <a:solidFill>
                  <a:srgbClr val="FF0000"/>
                </a:solidFill>
                <a:latin typeface="VNI-Avo" pitchFamily="2" charset="0"/>
                <a:cs typeface="Times New Roman" panose="02020603050405020304" pitchFamily="18" charset="0"/>
              </a:rPr>
              <a:t>öûi</a:t>
            </a:r>
            <a:r>
              <a:rPr lang="en-US" sz="8000" b="1" dirty="0" smtClean="0">
                <a:latin typeface="VNI-Avo" pitchFamily="2" charset="0"/>
                <a:cs typeface="Times New Roman" panose="02020603050405020304" pitchFamily="18" charset="0"/>
              </a:rPr>
              <a:t> </a:t>
            </a:r>
            <a:endParaRPr lang="vi-VN" sz="8000" b="1"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160188" y="5688591"/>
            <a:ext cx="5101924" cy="1109025"/>
            <a:chOff x="1376653" y="5615734"/>
            <a:chExt cx="3474099" cy="809352"/>
          </a:xfrm>
        </p:grpSpPr>
        <p:grpSp>
          <p:nvGrpSpPr>
            <p:cNvPr id="8" name="Group 7"/>
            <p:cNvGrpSpPr/>
            <p:nvPr/>
          </p:nvGrpSpPr>
          <p:grpSpPr>
            <a:xfrm>
              <a:off x="1376653" y="5615734"/>
              <a:ext cx="2442507" cy="809352"/>
              <a:chOff x="1145095" y="5385585"/>
              <a:chExt cx="2362670" cy="809352"/>
            </a:xfrm>
          </p:grpSpPr>
          <p:sp>
            <p:nvSpPr>
              <p:cNvPr id="9" name="Rectangle 8"/>
              <p:cNvSpPr/>
              <p:nvPr/>
            </p:nvSpPr>
            <p:spPr>
              <a:xfrm>
                <a:off x="1145095" y="5385585"/>
                <a:ext cx="862228"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VNI-Avo" pitchFamily="2" charset="0"/>
                    <a:cs typeface="Times New Roman" panose="02020603050405020304" pitchFamily="18" charset="0"/>
                  </a:rPr>
                  <a:t>u</a:t>
                </a:r>
                <a:endParaRPr lang="vi-VN" sz="80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a:endCxn id="12" idx="1"/>
              </p:cNvCxnSpPr>
              <p:nvPr/>
            </p:nvCxnSpPr>
            <p:spPr>
              <a:xfrm>
                <a:off x="2007315" y="5788729"/>
                <a:ext cx="358552" cy="4276"/>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p:cNvSpPr/>
              <p:nvPr/>
            </p:nvSpPr>
            <p:spPr>
              <a:xfrm>
                <a:off x="2365873" y="5391073"/>
                <a:ext cx="601873"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latin typeface="VNI-Avo" pitchFamily="2" charset="0"/>
                    <a:cs typeface="Times New Roman" panose="02020603050405020304" pitchFamily="18" charset="0"/>
                  </a:rPr>
                  <a:t>i</a:t>
                </a:r>
                <a:endParaRPr lang="vi-VN" sz="80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2985801" y="5803046"/>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3856715" y="5621222"/>
              <a:ext cx="994037"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smtClean="0">
                  <a:latin typeface="VNI-Avo" pitchFamily="2" charset="0"/>
                  <a:cs typeface="Times New Roman" panose="02020603050405020304" pitchFamily="18" charset="0"/>
                </a:rPr>
                <a:t>ui</a:t>
              </a:r>
              <a:endParaRPr lang="vi-VN" sz="8000" dirty="0">
                <a:latin typeface="Times New Roman" panose="02020603050405020304" pitchFamily="18" charset="0"/>
                <a:cs typeface="Times New Roman" panose="02020603050405020304" pitchFamily="18" charset="0"/>
              </a:endParaRPr>
            </a:p>
          </p:txBody>
        </p:sp>
      </p:grpSp>
      <p:sp>
        <p:nvSpPr>
          <p:cNvPr id="50" name="TextBox 49"/>
          <p:cNvSpPr txBox="1"/>
          <p:nvPr/>
        </p:nvSpPr>
        <p:spPr>
          <a:xfrm>
            <a:off x="3362229" y="4515138"/>
            <a:ext cx="2106924" cy="1323439"/>
          </a:xfrm>
          <a:prstGeom prst="rect">
            <a:avLst/>
          </a:prstGeom>
          <a:noFill/>
        </p:spPr>
        <p:txBody>
          <a:bodyPr wrap="square" rtlCol="0">
            <a:spAutoFit/>
          </a:bodyPr>
          <a:lstStyle/>
          <a:p>
            <a:r>
              <a:rPr lang="en-US" sz="8000" b="1" dirty="0" err="1" smtClean="0">
                <a:solidFill>
                  <a:srgbClr val="FF0000"/>
                </a:solidFill>
                <a:latin typeface="VNI-Avo" pitchFamily="2" charset="0"/>
                <a:cs typeface="Times New Roman" panose="02020603050405020304" pitchFamily="18" charset="0"/>
              </a:rPr>
              <a:t>ui</a:t>
            </a:r>
            <a:endParaRPr lang="vi-VN" sz="8000" b="1"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3350693" y="4515135"/>
            <a:ext cx="426094" cy="1323439"/>
          </a:xfrm>
          <a:prstGeom prst="rect">
            <a:avLst/>
          </a:prstGeom>
          <a:noFill/>
        </p:spPr>
        <p:txBody>
          <a:bodyPr wrap="square" rtlCol="0">
            <a:spAutoFit/>
          </a:bodyPr>
          <a:lstStyle/>
          <a:p>
            <a:r>
              <a:rPr lang="en-US" sz="8000" b="1" dirty="0" smtClean="0">
                <a:solidFill>
                  <a:schemeClr val="accent2">
                    <a:lumMod val="50000"/>
                  </a:schemeClr>
                </a:solidFill>
                <a:latin typeface="VNI-Avo" pitchFamily="2" charset="0"/>
                <a:cs typeface="Times New Roman" panose="02020603050405020304" pitchFamily="18" charset="0"/>
              </a:rPr>
              <a:t>u</a:t>
            </a:r>
            <a:endParaRPr lang="vi-VN" sz="8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3978303" y="4504906"/>
            <a:ext cx="717964" cy="1323439"/>
          </a:xfrm>
          <a:prstGeom prst="rect">
            <a:avLst/>
          </a:prstGeom>
          <a:noFill/>
        </p:spPr>
        <p:txBody>
          <a:bodyPr wrap="square" rtlCol="0">
            <a:spAutoFit/>
          </a:bodyPr>
          <a:lstStyle/>
          <a:p>
            <a:r>
              <a:rPr lang="en-US" sz="8000" b="1" dirty="0" err="1" smtClean="0">
                <a:solidFill>
                  <a:srgbClr val="7030A0"/>
                </a:solidFill>
                <a:latin typeface="VNI-Avo" pitchFamily="2" charset="0"/>
                <a:cs typeface="Times New Roman" panose="02020603050405020304" pitchFamily="18" charset="0"/>
              </a:rPr>
              <a:t>i</a:t>
            </a:r>
            <a:endParaRPr lang="vi-VN" sz="8000" b="1" dirty="0">
              <a:solidFill>
                <a:srgbClr val="7030A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2132959" y="3685689"/>
            <a:ext cx="3284432" cy="1323439"/>
          </a:xfrm>
          <a:prstGeom prst="rect">
            <a:avLst/>
          </a:prstGeom>
          <a:noFill/>
        </p:spPr>
        <p:txBody>
          <a:bodyPr wrap="square" rtlCol="0">
            <a:spAutoFit/>
          </a:bodyPr>
          <a:lstStyle/>
          <a:p>
            <a:r>
              <a:rPr lang="en-US" sz="8000" b="1" dirty="0">
                <a:latin typeface="VNI-Avo" pitchFamily="2" charset="0"/>
                <a:cs typeface="Times New Roman" panose="02020603050405020304" pitchFamily="18" charset="0"/>
              </a:rPr>
              <a:t> </a:t>
            </a:r>
            <a:r>
              <a:rPr lang="en-US" sz="8000" b="1" dirty="0" smtClean="0">
                <a:latin typeface="VNI-Avo" pitchFamily="2" charset="0"/>
                <a:cs typeface="Times New Roman" panose="02020603050405020304" pitchFamily="18" charset="0"/>
              </a:rPr>
              <a:t> n</a:t>
            </a:r>
            <a:r>
              <a:rPr lang="en-US" sz="8000" b="1" dirty="0" smtClean="0">
                <a:solidFill>
                  <a:srgbClr val="FF0000"/>
                </a:solidFill>
                <a:latin typeface="VNI-Avo" pitchFamily="2" charset="0"/>
                <a:cs typeface="Times New Roman" panose="02020603050405020304" pitchFamily="18" charset="0"/>
              </a:rPr>
              <a:t>uùi</a:t>
            </a:r>
            <a:endParaRPr lang="vi-VN" sz="8000" b="1" dirty="0">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2"/>
          <a:srcRect l="40671" t="22545" r="36865" b="53571"/>
          <a:stretch/>
        </p:blipFill>
        <p:spPr>
          <a:xfrm>
            <a:off x="282042" y="103518"/>
            <a:ext cx="5013341" cy="2764944"/>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Picture 37"/>
          <p:cNvPicPr>
            <a:picLocks noChangeAspect="1"/>
          </p:cNvPicPr>
          <p:nvPr/>
        </p:nvPicPr>
        <p:blipFill rotWithShape="1">
          <a:blip r:embed="rId3"/>
          <a:srcRect l="40755" t="21577" r="42554" b="53200"/>
          <a:stretch/>
        </p:blipFill>
        <p:spPr>
          <a:xfrm>
            <a:off x="6753693" y="78325"/>
            <a:ext cx="5198821" cy="283986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 name="Picture 2" descr="Tỉnh nào miền Bắc không có núi? - VnEx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7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7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42" presetClass="path" presetSubtype="0" accel="50000" decel="50000" fill="hold" grpId="0" nodeType="withEffect">
                                  <p:stCondLst>
                                    <p:cond delay="0"/>
                                  </p:stCondLst>
                                  <p:childTnLst>
                                    <p:animMotion origin="layout" path="M -0.00196 -0.11551 L 3.33333E-6 7.40741E-7 " pathEditMode="relative" rAng="0" ptsTypes="AA">
                                      <p:cBhvr>
                                        <p:cTn id="26" dur="750" fill="hold"/>
                                        <p:tgtEl>
                                          <p:spTgt spid="55"/>
                                        </p:tgtEl>
                                        <p:attrNameLst>
                                          <p:attrName>ppt_x</p:attrName>
                                          <p:attrName>ppt_y</p:attrName>
                                        </p:attrNameLst>
                                      </p:cBhvr>
                                      <p:rCtr x="91" y="5764"/>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0.00195 -0.11042 L 2.29167E-6 1.11111E-6 " pathEditMode="relative" rAng="0" ptsTypes="AA">
                                      <p:cBhvr>
                                        <p:cTn id="32" dur="750" fill="hold"/>
                                        <p:tgtEl>
                                          <p:spTgt spid="50"/>
                                        </p:tgtEl>
                                        <p:attrNameLst>
                                          <p:attrName>ppt_x</p:attrName>
                                          <p:attrName>ppt_y</p:attrName>
                                        </p:attrNameLst>
                                      </p:cBhvr>
                                      <p:rCtr x="-104" y="5509"/>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52"/>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5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heckerboard(across)">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ox(in)">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grpId="1" nodeType="clickEffect">
                                  <p:stCondLst>
                                    <p:cond delay="0"/>
                                  </p:stCondLst>
                                  <p:childTnLst>
                                    <p:animEffect transition="out" filter="box(in)">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ox(i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1" nodeType="clickEffect">
                                  <p:stCondLst>
                                    <p:cond delay="0"/>
                                  </p:stCondLst>
                                  <p:childTnLst>
                                    <p:animEffect transition="out" filter="box(in)">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slide(fromBottom)">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lide(fromBottom)">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slide(fromBottom)">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1" grpId="0"/>
      <p:bldP spid="21" grpId="1"/>
      <p:bldP spid="22" grpId="0"/>
      <p:bldP spid="22" grpId="1"/>
      <p:bldP spid="27" grpId="0"/>
      <p:bldP spid="28" grpId="0"/>
      <p:bldP spid="50" grpId="0"/>
      <p:bldP spid="50" grpId="1"/>
      <p:bldP spid="52" grpId="0"/>
      <p:bldP spid="52" grpId="1"/>
      <p:bldP spid="53" grpId="0"/>
      <p:bldP spid="53" grpId="1"/>
      <p:bldP spid="55" grpId="0"/>
      <p:bldP spid="5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0000FF"/>
                </a:solidFill>
                <a:latin typeface="VNI-Avo" pitchFamily="2" charset="0"/>
              </a:rPr>
              <a:t>Ñoïc töø </a:t>
            </a:r>
          </a:p>
          <a:p>
            <a:pPr algn="ctr"/>
            <a:r>
              <a:rPr lang="en-US" sz="11500" b="1" dirty="0" smtClean="0">
                <a:solidFill>
                  <a:srgbClr val="0000FF"/>
                </a:solidFill>
                <a:latin typeface="VNI-Avo" pitchFamily="2" charset="0"/>
              </a:rPr>
              <a:t>öùng duïng</a:t>
            </a:r>
            <a:endParaRPr lang="vi-VN" sz="11500" b="1" dirty="0">
              <a:solidFill>
                <a:srgbClr val="0000FF"/>
              </a:solidFill>
            </a:endParaRPr>
          </a:p>
        </p:txBody>
      </p:sp>
    </p:spTree>
    <p:extLst>
      <p:ext uri="{BB962C8B-B14F-4D97-AF65-F5344CB8AC3E}">
        <p14:creationId xmlns:p14="http://schemas.microsoft.com/office/powerpoint/2010/main" val="4051150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0883" y="2263507"/>
            <a:ext cx="4776907" cy="1200329"/>
          </a:xfrm>
          <a:prstGeom prst="rect">
            <a:avLst/>
          </a:prstGeom>
          <a:noFill/>
        </p:spPr>
        <p:txBody>
          <a:bodyPr wrap="square" rtlCol="0">
            <a:spAutoFit/>
          </a:bodyPr>
          <a:lstStyle/>
          <a:p>
            <a:r>
              <a:rPr lang="en-US" sz="7200" b="1" dirty="0" smtClean="0">
                <a:latin typeface="VNI-Avo" pitchFamily="2" charset="0"/>
                <a:cs typeface="Times New Roman" panose="02020603050405020304" pitchFamily="18" charset="0"/>
              </a:rPr>
              <a:t>tuùi xaùch</a:t>
            </a:r>
            <a:endParaRPr lang="vi-VN" sz="7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731901" y="2263507"/>
            <a:ext cx="5120793"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k</a:t>
            </a:r>
            <a:r>
              <a:rPr lang="en-US" sz="7200" b="1" dirty="0" smtClean="0">
                <a:latin typeface="VNI-Avo" pitchFamily="2" charset="0"/>
                <a:cs typeface="Times New Roman" panose="02020603050405020304" pitchFamily="18" charset="0"/>
              </a:rPr>
              <a:t>hung cöûi</a:t>
            </a:r>
            <a:endParaRPr lang="vi-VN" sz="7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16357" y="5565169"/>
            <a:ext cx="5768917"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l</a:t>
            </a:r>
            <a:r>
              <a:rPr lang="en-US" sz="7200" b="1" dirty="0" smtClean="0">
                <a:latin typeface="VNI-Avo" pitchFamily="2" charset="0"/>
                <a:cs typeface="Times New Roman" panose="02020603050405020304" pitchFamily="18" charset="0"/>
              </a:rPr>
              <a:t>au chuøi</a:t>
            </a:r>
            <a:endParaRPr lang="vi-VN" sz="8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413050" y="5634181"/>
            <a:ext cx="5332561" cy="1200329"/>
          </a:xfrm>
          <a:prstGeom prst="rect">
            <a:avLst/>
          </a:prstGeom>
          <a:noFill/>
        </p:spPr>
        <p:txBody>
          <a:bodyPr wrap="square" rtlCol="0">
            <a:spAutoFit/>
          </a:bodyPr>
          <a:lstStyle/>
          <a:p>
            <a:r>
              <a:rPr lang="en-US" sz="7200" b="1" dirty="0" smtClean="0">
                <a:latin typeface="VNI-Avo" pitchFamily="2" charset="0"/>
                <a:cs typeface="Times New Roman" panose="02020603050405020304" pitchFamily="18" charset="0"/>
              </a:rPr>
              <a:t>taàm göûi</a:t>
            </a:r>
            <a:endParaRPr lang="vi-VN" sz="7200" b="1" dirty="0">
              <a:latin typeface="Times New Roman" panose="02020603050405020304" pitchFamily="18" charset="0"/>
              <a:cs typeface="Times New Roman" panose="02020603050405020304" pitchFamily="18" charset="0"/>
            </a:endParaRPr>
          </a:p>
        </p:txBody>
      </p:sp>
      <p:sp>
        <p:nvSpPr>
          <p:cNvPr id="13" name="AutoShape 2" descr="Tìm hiểu về chó Becgie - Giống chó thông minh và trung thành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4000"/>
          </a:p>
        </p:txBody>
      </p:sp>
      <p:pic>
        <p:nvPicPr>
          <p:cNvPr id="14" name="Picture 13"/>
          <p:cNvPicPr>
            <a:picLocks noChangeAspect="1"/>
          </p:cNvPicPr>
          <p:nvPr/>
        </p:nvPicPr>
        <p:blipFill rotWithShape="1">
          <a:blip r:embed="rId2"/>
          <a:srcRect l="35777" t="24553" r="33351" b="33036"/>
          <a:stretch/>
        </p:blipFill>
        <p:spPr>
          <a:xfrm>
            <a:off x="621102" y="68601"/>
            <a:ext cx="4607829" cy="2208773"/>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rotWithShape="1">
          <a:blip r:embed="rId3"/>
          <a:srcRect l="29377" t="22991" r="30088" b="31027"/>
          <a:stretch/>
        </p:blipFill>
        <p:spPr>
          <a:xfrm>
            <a:off x="6901132" y="54227"/>
            <a:ext cx="4675517" cy="2240399"/>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p:cNvPicPr>
            <a:picLocks noChangeAspect="1"/>
          </p:cNvPicPr>
          <p:nvPr/>
        </p:nvPicPr>
        <p:blipFill rotWithShape="1">
          <a:blip r:embed="rId4"/>
          <a:srcRect l="33141" t="22098" r="30339" b="31027"/>
          <a:stretch/>
        </p:blipFill>
        <p:spPr>
          <a:xfrm>
            <a:off x="534838" y="3465262"/>
            <a:ext cx="4639286" cy="2159161"/>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rotWithShape="1">
          <a:blip r:embed="rId5"/>
          <a:srcRect l="29753" t="20536" r="30213" b="31473"/>
          <a:stretch/>
        </p:blipFill>
        <p:spPr>
          <a:xfrm>
            <a:off x="6849374" y="3433312"/>
            <a:ext cx="4588649" cy="2260121"/>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0" name="TextBox 19"/>
          <p:cNvSpPr txBox="1"/>
          <p:nvPr/>
        </p:nvSpPr>
        <p:spPr>
          <a:xfrm>
            <a:off x="808002" y="2252491"/>
            <a:ext cx="4776907" cy="1200329"/>
          </a:xfrm>
          <a:prstGeom prst="rect">
            <a:avLst/>
          </a:prstGeom>
          <a:noFill/>
        </p:spPr>
        <p:txBody>
          <a:bodyPr wrap="square" rtlCol="0">
            <a:spAutoFit/>
          </a:bodyPr>
          <a:lstStyle/>
          <a:p>
            <a:r>
              <a:rPr lang="en-US" sz="7200" b="1" dirty="0" smtClean="0">
                <a:latin typeface="VNI-Avo" pitchFamily="2" charset="0"/>
                <a:cs typeface="Times New Roman" panose="02020603050405020304" pitchFamily="18" charset="0"/>
              </a:rPr>
              <a:t>t</a:t>
            </a:r>
            <a:r>
              <a:rPr lang="en-US" sz="7200" b="1" dirty="0" smtClean="0">
                <a:solidFill>
                  <a:srgbClr val="FF0000"/>
                </a:solidFill>
                <a:latin typeface="VNI-Avo" pitchFamily="2" charset="0"/>
                <a:cs typeface="Times New Roman" panose="02020603050405020304" pitchFamily="18" charset="0"/>
              </a:rPr>
              <a:t>uùi</a:t>
            </a:r>
            <a:r>
              <a:rPr lang="en-US" sz="7200" b="1" dirty="0" smtClean="0">
                <a:latin typeface="VNI-Avo" pitchFamily="2" charset="0"/>
                <a:cs typeface="Times New Roman" panose="02020603050405020304" pitchFamily="18" charset="0"/>
              </a:rPr>
              <a:t> xaùch</a:t>
            </a:r>
            <a:endParaRPr lang="vi-VN" sz="72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746273" y="2269744"/>
            <a:ext cx="5120793"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k</a:t>
            </a:r>
            <a:r>
              <a:rPr lang="en-US" sz="7200" b="1" dirty="0" smtClean="0">
                <a:latin typeface="VNI-Avo" pitchFamily="2" charset="0"/>
                <a:cs typeface="Times New Roman" panose="02020603050405020304" pitchFamily="18" charset="0"/>
              </a:rPr>
              <a:t>hung c</a:t>
            </a:r>
            <a:r>
              <a:rPr lang="en-US" sz="7200" b="1" dirty="0" smtClean="0">
                <a:solidFill>
                  <a:schemeClr val="accent2">
                    <a:lumMod val="50000"/>
                  </a:schemeClr>
                </a:solidFill>
                <a:latin typeface="VNI-Avo" pitchFamily="2" charset="0"/>
                <a:cs typeface="Times New Roman" panose="02020603050405020304" pitchFamily="18" charset="0"/>
              </a:rPr>
              <a:t>öûi</a:t>
            </a:r>
            <a:endParaRPr lang="vi-VN" sz="7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013476" y="5554153"/>
            <a:ext cx="5768917" cy="1200329"/>
          </a:xfrm>
          <a:prstGeom prst="rect">
            <a:avLst/>
          </a:prstGeom>
          <a:noFill/>
        </p:spPr>
        <p:txBody>
          <a:bodyPr wrap="square" rtlCol="0">
            <a:spAutoFit/>
          </a:bodyPr>
          <a:lstStyle/>
          <a:p>
            <a:r>
              <a:rPr lang="en-US" sz="7200" b="1" dirty="0">
                <a:latin typeface="VNI-Avo" pitchFamily="2" charset="0"/>
                <a:cs typeface="Times New Roman" panose="02020603050405020304" pitchFamily="18" charset="0"/>
              </a:rPr>
              <a:t>l</a:t>
            </a:r>
            <a:r>
              <a:rPr lang="en-US" sz="7200" b="1" dirty="0" smtClean="0">
                <a:latin typeface="VNI-Avo" pitchFamily="2" charset="0"/>
                <a:cs typeface="Times New Roman" panose="02020603050405020304" pitchFamily="18" charset="0"/>
              </a:rPr>
              <a:t>au ch</a:t>
            </a:r>
            <a:r>
              <a:rPr lang="en-US" sz="7200" b="1" dirty="0" smtClean="0">
                <a:solidFill>
                  <a:srgbClr val="FF0000"/>
                </a:solidFill>
                <a:latin typeface="VNI-Avo" pitchFamily="2" charset="0"/>
                <a:cs typeface="Times New Roman" panose="02020603050405020304" pitchFamily="18" charset="0"/>
              </a:rPr>
              <a:t>uøi</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410169" y="5623165"/>
            <a:ext cx="5332561" cy="1200329"/>
          </a:xfrm>
          <a:prstGeom prst="rect">
            <a:avLst/>
          </a:prstGeom>
          <a:noFill/>
        </p:spPr>
        <p:txBody>
          <a:bodyPr wrap="square" rtlCol="0">
            <a:spAutoFit/>
          </a:bodyPr>
          <a:lstStyle/>
          <a:p>
            <a:r>
              <a:rPr lang="en-US" sz="7200" b="1" dirty="0" smtClean="0">
                <a:latin typeface="VNI-Avo" pitchFamily="2" charset="0"/>
                <a:cs typeface="Times New Roman" panose="02020603050405020304" pitchFamily="18" charset="0"/>
              </a:rPr>
              <a:t>taàm g</a:t>
            </a:r>
            <a:r>
              <a:rPr lang="en-US" sz="7200" b="1" dirty="0" smtClean="0">
                <a:solidFill>
                  <a:schemeClr val="accent2">
                    <a:lumMod val="50000"/>
                  </a:schemeClr>
                </a:solidFill>
                <a:latin typeface="VNI-Avo" pitchFamily="2" charset="0"/>
                <a:cs typeface="Times New Roman" panose="02020603050405020304" pitchFamily="18" charset="0"/>
              </a:rPr>
              <a:t>öûi</a:t>
            </a:r>
            <a:endParaRPr lang="vi-VN" sz="72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4" name="Picture 2" descr="khung cửi – Wiktionary tiếng Việ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1999" cy="66982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ÔN DỤNG VÀ ĐỊA CHỈ MUA CÂY TẦM GỬ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heckerboard(across)">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nodeType="clickEffect">
                                  <p:stCondLst>
                                    <p:cond delay="0"/>
                                  </p:stCondLst>
                                  <p:childTnLst>
                                    <p:animEffect transition="out" filter="checkerboard(across)">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ox(i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ox(i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checkerboard(across)">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nodeType="clickEffect">
                                  <p:stCondLst>
                                    <p:cond delay="0"/>
                                  </p:stCondLst>
                                  <p:childTnLst>
                                    <p:animEffect transition="out" filter="box(in)">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ox(i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ox(in)">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106"/>
            <a:ext cx="3151511" cy="769441"/>
            <a:chOff x="134912" y="70008"/>
            <a:chExt cx="3151511" cy="769441"/>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7" name="TextBox 6"/>
            <p:cNvSpPr txBox="1"/>
            <p:nvPr/>
          </p:nvSpPr>
          <p:spPr>
            <a:xfrm>
              <a:off x="769387" y="70008"/>
              <a:ext cx="2517036" cy="707886"/>
            </a:xfrm>
            <a:prstGeom prst="rect">
              <a:avLst/>
            </a:prstGeom>
            <a:noFill/>
          </p:spPr>
          <p:txBody>
            <a:bodyPr wrap="none" rtlCol="0">
              <a:spAutoFit/>
            </a:bodyPr>
            <a:lstStyle/>
            <a:p>
              <a:r>
                <a:rPr lang="en-US" sz="4000" b="1" dirty="0" smtClean="0">
                  <a:solidFill>
                    <a:srgbClr val="0000FF"/>
                  </a:solidFill>
                  <a:latin typeface="VNI-Avo" pitchFamily="2" charset="0"/>
                  <a:cs typeface="Times New Roman" panose="02020603050405020304" pitchFamily="18" charset="0"/>
                </a:rPr>
                <a:t>Taïo tieáng</a:t>
              </a:r>
              <a:endParaRPr lang="vi-VN" sz="4000" b="1" dirty="0">
                <a:solidFill>
                  <a:srgbClr val="0000FF"/>
                </a:solidFill>
                <a:latin typeface="Times New Roman" panose="02020603050405020304" pitchFamily="18" charset="0"/>
                <a:cs typeface="Times New Roman" panose="02020603050405020304" pitchFamily="18" charset="0"/>
              </a:endParaRPr>
            </a:p>
          </p:txBody>
        </p:sp>
      </p:grpSp>
      <p:sp>
        <p:nvSpPr>
          <p:cNvPr id="8" name="Rectangle 7"/>
          <p:cNvSpPr/>
          <p:nvPr/>
        </p:nvSpPr>
        <p:spPr>
          <a:xfrm rot="10800000" flipV="1">
            <a:off x="172527" y="672286"/>
            <a:ext cx="2992326" cy="3154710"/>
          </a:xfrm>
          <a:prstGeom prst="rect">
            <a:avLst/>
          </a:prstGeom>
        </p:spPr>
        <p:txBody>
          <a:bodyPr wrap="square">
            <a:spAutoFit/>
          </a:bodyPr>
          <a:lstStyle/>
          <a:p>
            <a:r>
              <a:rPr lang="en-US" sz="19900" b="1" dirty="0" smtClean="0">
                <a:solidFill>
                  <a:srgbClr val="FF0000"/>
                </a:solidFill>
                <a:latin typeface="VNI-Avo" pitchFamily="2" charset="0"/>
                <a:cs typeface="Times New Roman" panose="02020603050405020304" pitchFamily="18" charset="0"/>
              </a:rPr>
              <a:t>ui</a:t>
            </a:r>
            <a:endParaRPr lang="vi-VN" sz="199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60786" y="1890383"/>
            <a:ext cx="1242204" cy="14827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VNI-Avo" pitchFamily="2" charset="0"/>
                <a:cs typeface="Times New Roman" panose="02020603050405020304" pitchFamily="18" charset="0"/>
              </a:rPr>
              <a:t>b</a:t>
            </a:r>
            <a:endParaRPr lang="vi-VN" sz="8800" dirty="0">
              <a:latin typeface="Times New Roman" panose="02020603050405020304" pitchFamily="18" charset="0"/>
              <a:cs typeface="Times New Roman" panose="02020603050405020304" pitchFamily="18" charset="0"/>
            </a:endParaRPr>
          </a:p>
        </p:txBody>
      </p:sp>
      <p:sp>
        <p:nvSpPr>
          <p:cNvPr id="10" name="Rectangle 9"/>
          <p:cNvSpPr/>
          <p:nvPr/>
        </p:nvSpPr>
        <p:spPr>
          <a:xfrm>
            <a:off x="4986068" y="1846051"/>
            <a:ext cx="1345460" cy="15616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err="1" smtClean="0">
                <a:solidFill>
                  <a:srgbClr val="FF0000"/>
                </a:solidFill>
                <a:latin typeface="VNI-Avo" pitchFamily="2" charset="0"/>
                <a:cs typeface="Times New Roman" panose="02020603050405020304" pitchFamily="18" charset="0"/>
              </a:rPr>
              <a:t>ui</a:t>
            </a:r>
            <a:endParaRPr lang="vi-VN" sz="88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4502990" y="2713123"/>
            <a:ext cx="483078" cy="4913"/>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8469266" y="1938744"/>
            <a:ext cx="3417938" cy="15808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latin typeface="VNI-Avo" pitchFamily="2" charset="0"/>
                <a:cs typeface="Times New Roman" panose="02020603050405020304" pitchFamily="18" charset="0"/>
              </a:rPr>
              <a:t>b</a:t>
            </a:r>
            <a:r>
              <a:rPr lang="en-US" sz="8800" dirty="0" smtClean="0">
                <a:solidFill>
                  <a:srgbClr val="FF0000"/>
                </a:solidFill>
                <a:latin typeface="VNI-Avo" pitchFamily="2" charset="0"/>
                <a:cs typeface="Times New Roman" panose="02020603050405020304" pitchFamily="18" charset="0"/>
              </a:rPr>
              <a:t>uïi</a:t>
            </a:r>
            <a:endParaRPr lang="vi-VN" sz="88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7770397" y="2732723"/>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8042" y="456247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968824" y="1932318"/>
            <a:ext cx="812202" cy="1518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sz="8800"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6331206" y="2732722"/>
            <a:ext cx="619647" cy="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7439891" y="4562478"/>
            <a:ext cx="184731" cy="707886"/>
          </a:xfrm>
          <a:prstGeom prst="rect">
            <a:avLst/>
          </a:prstGeom>
          <a:noFill/>
        </p:spPr>
        <p:txBody>
          <a:bodyPr wrap="none" rtlCol="0">
            <a:spAutoFit/>
          </a:bodyPr>
          <a:lstStyle/>
          <a:p>
            <a:endParaRPr lang="vi-VN" sz="4000" dirty="0"/>
          </a:p>
        </p:txBody>
      </p:sp>
      <p:sp>
        <p:nvSpPr>
          <p:cNvPr id="18" name="TextBox 17"/>
          <p:cNvSpPr txBox="1"/>
          <p:nvPr/>
        </p:nvSpPr>
        <p:spPr>
          <a:xfrm>
            <a:off x="7111664" y="1465702"/>
            <a:ext cx="448924" cy="1862048"/>
          </a:xfrm>
          <a:prstGeom prst="rect">
            <a:avLst/>
          </a:prstGeom>
          <a:noFill/>
        </p:spPr>
        <p:txBody>
          <a:bodyPr wrap="square" rtlCol="0">
            <a:spAutoFit/>
          </a:bodyPr>
          <a:lstStyle/>
          <a:p>
            <a:r>
              <a:rPr lang="en-US" sz="11500" b="1" dirty="0" smtClean="0">
                <a:latin typeface="Times New Roman" panose="02020603050405020304" pitchFamily="18" charset="0"/>
                <a:cs typeface="Times New Roman" panose="02020603050405020304" pitchFamily="18" charset="0"/>
              </a:rPr>
              <a:t>.</a:t>
            </a:r>
            <a:endParaRPr lang="vi-VN" sz="11500" b="1" dirty="0"/>
          </a:p>
        </p:txBody>
      </p:sp>
      <p:sp>
        <p:nvSpPr>
          <p:cNvPr id="26" name="Rectangle 25"/>
          <p:cNvSpPr/>
          <p:nvPr/>
        </p:nvSpPr>
        <p:spPr>
          <a:xfrm rot="10800000" flipV="1">
            <a:off x="290421" y="3360852"/>
            <a:ext cx="2992326" cy="3154710"/>
          </a:xfrm>
          <a:prstGeom prst="rect">
            <a:avLst/>
          </a:prstGeom>
        </p:spPr>
        <p:txBody>
          <a:bodyPr wrap="square">
            <a:spAutoFit/>
          </a:bodyPr>
          <a:lstStyle/>
          <a:p>
            <a:r>
              <a:rPr lang="en-US" sz="19900" b="1" dirty="0" smtClean="0">
                <a:solidFill>
                  <a:schemeClr val="accent2">
                    <a:lumMod val="50000"/>
                  </a:schemeClr>
                </a:solidFill>
                <a:latin typeface="VNI-Avo" pitchFamily="2" charset="0"/>
                <a:cs typeface="Times New Roman" panose="02020603050405020304" pitchFamily="18" charset="0"/>
              </a:rPr>
              <a:t>öi</a:t>
            </a:r>
            <a:endParaRPr lang="vi-VN" sz="199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1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500"/>
                                        <p:tgtEl>
                                          <p:spTgt spid="16"/>
                                        </p:tgtEl>
                                      </p:cBhvr>
                                    </p:animEffect>
                                  </p:childTnLst>
                                </p:cTn>
                              </p:par>
                              <p:par>
                                <p:cTn id="29" presetID="4"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16" grpId="0" animBg="1"/>
      <p:bldP spid="18"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229</Words>
  <Application>Microsoft Office PowerPoint</Application>
  <PresentationFormat>Custom</PresentationFormat>
  <Paragraphs>84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21AK22</cp:lastModifiedBy>
  <cp:revision>65</cp:revision>
  <dcterms:created xsi:type="dcterms:W3CDTF">2021-01-03T08:53:35Z</dcterms:created>
  <dcterms:modified xsi:type="dcterms:W3CDTF">2022-01-12T22:03:21Z</dcterms:modified>
</cp:coreProperties>
</file>